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5" r:id="rId3"/>
    <p:sldId id="306" r:id="rId4"/>
    <p:sldId id="312" r:id="rId5"/>
    <p:sldId id="313" r:id="rId6"/>
    <p:sldId id="308" r:id="rId7"/>
    <p:sldId id="356" r:id="rId8"/>
    <p:sldId id="354" r:id="rId9"/>
    <p:sldId id="355" r:id="rId10"/>
    <p:sldId id="314" r:id="rId11"/>
    <p:sldId id="326" r:id="rId12"/>
    <p:sldId id="316" r:id="rId13"/>
    <p:sldId id="318" r:id="rId14"/>
    <p:sldId id="317" r:id="rId15"/>
    <p:sldId id="319" r:id="rId16"/>
    <p:sldId id="320" r:id="rId17"/>
    <p:sldId id="321" r:id="rId18"/>
    <p:sldId id="322" r:id="rId19"/>
    <p:sldId id="325" r:id="rId20"/>
    <p:sldId id="264" r:id="rId21"/>
    <p:sldId id="265" r:id="rId22"/>
  </p:sldIdLst>
  <p:sldSz cx="9144000" cy="6858000" type="screen4x3"/>
  <p:notesSz cx="7099300" cy="102346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6" autoAdjust="0"/>
    <p:restoredTop sz="94660"/>
  </p:normalViewPr>
  <p:slideViewPr>
    <p:cSldViewPr>
      <p:cViewPr varScale="1">
        <p:scale>
          <a:sx n="87" d="100"/>
          <a:sy n="87" d="100"/>
        </p:scale>
        <p:origin x="80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9F89850-FA76-4107-A868-B238A171E773}" type="datetimeFigureOut">
              <a:rPr lang="ru-RU" smtClean="0"/>
              <a:pPr/>
              <a:t>10.11.2016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1DBEDC1-371E-4E97-95C1-C424212C52E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9F89850-FA76-4107-A868-B238A171E773}" type="datetimeFigureOut">
              <a:rPr lang="ru-RU" smtClean="0"/>
              <a:pPr/>
              <a:t>10.11.2016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1DBEDC1-371E-4E97-95C1-C424212C52E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9F89850-FA76-4107-A868-B238A171E773}" type="datetimeFigureOut">
              <a:rPr lang="ru-RU" smtClean="0"/>
              <a:pPr/>
              <a:t>10.11.2016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1DBEDC1-371E-4E97-95C1-C424212C52E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9F89850-FA76-4107-A868-B238A171E773}" type="datetimeFigureOut">
              <a:rPr lang="ru-RU" smtClean="0"/>
              <a:pPr/>
              <a:t>10.11.2016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1DBEDC1-371E-4E97-95C1-C424212C52E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9F89850-FA76-4107-A868-B238A171E773}" type="datetimeFigureOut">
              <a:rPr lang="ru-RU" smtClean="0"/>
              <a:pPr/>
              <a:t>10.11.2016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1DBEDC1-371E-4E97-95C1-C424212C52E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9F89850-FA76-4107-A868-B238A171E773}" type="datetimeFigureOut">
              <a:rPr lang="ru-RU" smtClean="0"/>
              <a:pPr/>
              <a:t>10.11.2016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1DBEDC1-371E-4E97-95C1-C424212C52E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9F89850-FA76-4107-A868-B238A171E773}" type="datetimeFigureOut">
              <a:rPr lang="ru-RU" smtClean="0"/>
              <a:pPr/>
              <a:t>10.11.2016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1DBEDC1-371E-4E97-95C1-C424212C52E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9F89850-FA76-4107-A868-B238A171E773}" type="datetimeFigureOut">
              <a:rPr lang="ru-RU" smtClean="0"/>
              <a:pPr/>
              <a:t>10.11.2016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1DBEDC1-371E-4E97-95C1-C424212C52E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9F89850-FA76-4107-A868-B238A171E773}" type="datetimeFigureOut">
              <a:rPr lang="ru-RU" smtClean="0"/>
              <a:pPr/>
              <a:t>10.11.2016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1DBEDC1-371E-4E97-95C1-C424212C52E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9F89850-FA76-4107-A868-B238A171E773}" type="datetimeFigureOut">
              <a:rPr lang="ru-RU" smtClean="0"/>
              <a:pPr/>
              <a:t>10.11.2016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1DBEDC1-371E-4E97-95C1-C424212C52E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9F89850-FA76-4107-A868-B238A171E773}" type="datetimeFigureOut">
              <a:rPr lang="ru-RU" smtClean="0"/>
              <a:pPr/>
              <a:t>10.11.2016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1DBEDC1-371E-4E97-95C1-C424212C52E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6000" r="-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F89850-FA76-4107-A868-B238A171E773}" type="datetimeFigureOut">
              <a:rPr lang="ru-RU" smtClean="0"/>
              <a:pPr/>
              <a:t>10.11.2016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DBEDC1-371E-4E97-95C1-C424212C52E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irina.voda@h2020.md"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cpi.asm.md/" TargetMode="External"/><Relationship Id="rId7" Type="http://schemas.openxmlformats.org/officeDocument/2006/relationships/hyperlink" Target="http://ec.europa.eu/research/participants/portal/desktop/en/home.html" TargetMode="External"/><Relationship Id="rId2" Type="http://schemas.openxmlformats.org/officeDocument/2006/relationships/hyperlink" Target="http://www.h2020.md/" TargetMode="External"/><Relationship Id="rId1" Type="http://schemas.openxmlformats.org/officeDocument/2006/relationships/slideLayout" Target="../slideLayouts/slideLayout2.xml"/><Relationship Id="rId6" Type="http://schemas.openxmlformats.org/officeDocument/2006/relationships/hyperlink" Target="http://ec.europa.eu/research/horizon2020/index_en.cfm" TargetMode="External"/><Relationship Id="rId5" Type="http://schemas.openxmlformats.org/officeDocument/2006/relationships/hyperlink" Target="http://ec.europa.eu/research/participants/data/ref/h2020/wp/2016_2017/main/h2020-wp1617-leit-nmp_en.pdf" TargetMode="External"/><Relationship Id="rId4" Type="http://schemas.openxmlformats.org/officeDocument/2006/relationships/hyperlink" Target="http://ec.europa.eu/research/participants/portal/desktop/en/opportunities/h2020/index.html"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mailto:irina.voda@h2020.md"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ec.europa.eu/research/participants/data/ref/h2020/wp/2016_2017/main/h2020-wp1617-leit-nmp_en.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c.europa.eu/research/participants/portal/desktop/en/opportunities/h2020/topics/biotec-08-2017.html" TargetMode="External"/><Relationship Id="rId2" Type="http://schemas.openxmlformats.org/officeDocument/2006/relationships/hyperlink" Target="https://ec.europa.eu/research/participants/portal/desktop/en/opportunities/h2020/topics/nmbp-13-2017.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c.europa.eu/research/participants/portal/desktop/en/opportunities/h2020/topics/nmbp-31-2017.html" TargetMode="External"/><Relationship Id="rId2" Type="http://schemas.openxmlformats.org/officeDocument/2006/relationships/hyperlink" Target="https://ec.europa.eu/research/participants/portal/desktop/en/opportunities/h2020/topics/nmbp-16-2017.html" TargetMode="External"/><Relationship Id="rId1" Type="http://schemas.openxmlformats.org/officeDocument/2006/relationships/slideLayout" Target="../slideLayouts/slideLayout2.xml"/><Relationship Id="rId4" Type="http://schemas.openxmlformats.org/officeDocument/2006/relationships/hyperlink" Target="https://ec.europa.eu/research/participants/portal/desktop/en/opportunities/h2020/topics/nmbp-34-2017.html"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ec.europa.eu/research/participants/portal/desktop/en/opportunities/h2020/topics/smeinst-02-2016-2017.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ctrTitle"/>
          </p:nvPr>
        </p:nvSpPr>
        <p:spPr>
          <a:xfrm>
            <a:off x="138333" y="1210886"/>
            <a:ext cx="8820472" cy="2448272"/>
          </a:xfrm>
        </p:spPr>
        <p:txBody>
          <a:bodyPr>
            <a:normAutofit/>
          </a:bodyPr>
          <a:lstStyle/>
          <a:p>
            <a:r>
              <a:rPr lang="ro-RO" sz="3600" b="1" dirty="0" smtClean="0">
                <a:solidFill>
                  <a:schemeClr val="accent1">
                    <a:lumMod val="50000"/>
                  </a:schemeClr>
                </a:solidFill>
                <a:effectLst>
                  <a:outerShdw blurRad="38100" dist="38100" dir="2700000" algn="tl">
                    <a:srgbClr val="000000">
                      <a:alpha val="43137"/>
                    </a:srgbClr>
                  </a:outerShdw>
                </a:effectLst>
              </a:rPr>
              <a:t>Apeluri: NANOTEHNOLOGII, MATERIALE AVANSATE</a:t>
            </a:r>
            <a:r>
              <a:rPr lang="en-US" sz="3600" b="1" dirty="0" smtClean="0">
                <a:solidFill>
                  <a:schemeClr val="accent1">
                    <a:lumMod val="50000"/>
                  </a:schemeClr>
                </a:solidFill>
                <a:effectLst>
                  <a:outerShdw blurRad="38100" dist="38100" dir="2700000" algn="tl">
                    <a:srgbClr val="000000">
                      <a:alpha val="43137"/>
                    </a:srgbClr>
                  </a:outerShdw>
                </a:effectLst>
              </a:rPr>
              <a:t>, BIOTEHNOLOGIE</a:t>
            </a:r>
            <a:r>
              <a:rPr lang="ro-RO" sz="3600" b="1" dirty="0" smtClean="0">
                <a:solidFill>
                  <a:schemeClr val="accent1">
                    <a:lumMod val="50000"/>
                  </a:schemeClr>
                </a:solidFill>
                <a:effectLst>
                  <a:outerShdw blurRad="38100" dist="38100" dir="2700000" algn="tl">
                    <a:srgbClr val="000000">
                      <a:alpha val="43137"/>
                    </a:srgbClr>
                  </a:outerShdw>
                </a:effectLst>
              </a:rPr>
              <a:t> ŞI NOI TEHNOLOGII DE PRODUCŢIE AVANSATĂ </a:t>
            </a:r>
            <a:endParaRPr lang="en-US" sz="3600" b="1" dirty="0">
              <a:solidFill>
                <a:schemeClr val="accent1">
                  <a:lumMod val="50000"/>
                </a:schemeClr>
              </a:solidFill>
              <a:effectLst>
                <a:outerShdw blurRad="38100" dist="38100" dir="2700000" algn="tl">
                  <a:srgbClr val="000000">
                    <a:alpha val="43137"/>
                  </a:srgbClr>
                </a:outerShdw>
              </a:effectLst>
            </a:endParaRPr>
          </a:p>
        </p:txBody>
      </p:sp>
      <p:sp>
        <p:nvSpPr>
          <p:cNvPr id="5" name="Подзаголовок 2"/>
          <p:cNvSpPr>
            <a:spLocks noGrp="1"/>
          </p:cNvSpPr>
          <p:nvPr>
            <p:ph type="subTitle" idx="1"/>
          </p:nvPr>
        </p:nvSpPr>
        <p:spPr>
          <a:xfrm>
            <a:off x="3347864" y="3861048"/>
            <a:ext cx="5517393" cy="2088232"/>
          </a:xfrm>
        </p:spPr>
        <p:txBody>
          <a:bodyPr>
            <a:noAutofit/>
          </a:bodyPr>
          <a:lstStyle/>
          <a:p>
            <a:pPr algn="r"/>
            <a:r>
              <a:rPr lang="en-US" sz="1800" b="1" dirty="0" err="1" smtClean="0">
                <a:solidFill>
                  <a:schemeClr val="accent2">
                    <a:lumMod val="50000"/>
                  </a:schemeClr>
                </a:solidFill>
              </a:rPr>
              <a:t>Vod</a:t>
            </a:r>
            <a:r>
              <a:rPr lang="ro-RO" sz="1800" b="1" dirty="0" smtClean="0">
                <a:solidFill>
                  <a:schemeClr val="accent2">
                    <a:lumMod val="50000"/>
                  </a:schemeClr>
                </a:solidFill>
              </a:rPr>
              <a:t>ă Irina</a:t>
            </a:r>
            <a:endParaRPr lang="en-US" sz="1800" b="1" dirty="0" smtClean="0">
              <a:solidFill>
                <a:schemeClr val="accent2">
                  <a:lumMod val="50000"/>
                </a:schemeClr>
              </a:solidFill>
            </a:endParaRPr>
          </a:p>
          <a:p>
            <a:pPr algn="r"/>
            <a:r>
              <a:rPr lang="vi-VN" sz="1400" b="1" dirty="0" smtClean="0">
                <a:solidFill>
                  <a:schemeClr val="accent2">
                    <a:lumMod val="50000"/>
                  </a:schemeClr>
                </a:solidFill>
              </a:rPr>
              <a:t>Punct Naţional de Contact pe domeniul Nanotehnologii, materiale avansate şi noi tehnologii de producţie avansată</a:t>
            </a:r>
            <a:endParaRPr lang="ro-RO" sz="1400" b="1" dirty="0" smtClean="0">
              <a:solidFill>
                <a:schemeClr val="accent2">
                  <a:lumMod val="50000"/>
                </a:schemeClr>
              </a:solidFill>
            </a:endParaRPr>
          </a:p>
          <a:p>
            <a:pPr algn="r"/>
            <a:r>
              <a:rPr lang="en-US" sz="1400" b="1" dirty="0" err="1" smtClean="0">
                <a:solidFill>
                  <a:schemeClr val="accent2">
                    <a:lumMod val="50000"/>
                  </a:schemeClr>
                </a:solidFill>
              </a:rPr>
              <a:t>Centrul</a:t>
            </a:r>
            <a:r>
              <a:rPr lang="en-US" sz="1400" b="1" dirty="0" smtClean="0">
                <a:solidFill>
                  <a:schemeClr val="accent2">
                    <a:lumMod val="50000"/>
                  </a:schemeClr>
                </a:solidFill>
              </a:rPr>
              <a:t> </a:t>
            </a:r>
            <a:r>
              <a:rPr lang="en-US" sz="1400" b="1" dirty="0" err="1" smtClean="0">
                <a:solidFill>
                  <a:schemeClr val="accent2">
                    <a:lumMod val="50000"/>
                  </a:schemeClr>
                </a:solidFill>
              </a:rPr>
              <a:t>Proiecte</a:t>
            </a:r>
            <a:r>
              <a:rPr lang="en-US" sz="1400" b="1" dirty="0" smtClean="0">
                <a:solidFill>
                  <a:schemeClr val="accent2">
                    <a:lumMod val="50000"/>
                  </a:schemeClr>
                </a:solidFill>
              </a:rPr>
              <a:t> </a:t>
            </a:r>
            <a:r>
              <a:rPr lang="en-US" sz="1400" b="1" dirty="0" err="1" smtClean="0">
                <a:solidFill>
                  <a:schemeClr val="accent2">
                    <a:lumMod val="50000"/>
                  </a:schemeClr>
                </a:solidFill>
              </a:rPr>
              <a:t>Interna</a:t>
            </a:r>
            <a:r>
              <a:rPr lang="ro-RO" sz="1400" b="1" dirty="0" smtClean="0">
                <a:solidFill>
                  <a:schemeClr val="accent2">
                    <a:lumMod val="50000"/>
                  </a:schemeClr>
                </a:solidFill>
              </a:rPr>
              <a:t>ționale</a:t>
            </a:r>
            <a:endParaRPr lang="en-US" sz="1400" b="1" dirty="0" smtClean="0">
              <a:solidFill>
                <a:schemeClr val="accent2">
                  <a:lumMod val="50000"/>
                </a:schemeClr>
              </a:solidFill>
            </a:endParaRPr>
          </a:p>
          <a:p>
            <a:pPr algn="r"/>
            <a:r>
              <a:rPr lang="ro-RO" sz="1400" b="1" dirty="0" smtClean="0">
                <a:solidFill>
                  <a:schemeClr val="accent2">
                    <a:lumMod val="50000"/>
                  </a:schemeClr>
                </a:solidFill>
              </a:rPr>
              <a:t>Academia de Științe a Moldovei</a:t>
            </a:r>
            <a:endParaRPr lang="en-US" sz="1400" b="1" dirty="0" smtClean="0">
              <a:solidFill>
                <a:schemeClr val="accent2">
                  <a:lumMod val="50000"/>
                </a:schemeClr>
              </a:solidFill>
            </a:endParaRPr>
          </a:p>
          <a:p>
            <a:pPr algn="r"/>
            <a:r>
              <a:rPr lang="en-US" sz="1400" b="1" dirty="0" smtClean="0">
                <a:solidFill>
                  <a:schemeClr val="accent2">
                    <a:lumMod val="50000"/>
                  </a:schemeClr>
                </a:solidFill>
              </a:rPr>
              <a:t>E-mail: </a:t>
            </a:r>
            <a:r>
              <a:rPr lang="ro-RO" sz="1400" b="1" dirty="0" smtClean="0">
                <a:solidFill>
                  <a:schemeClr val="accent2">
                    <a:lumMod val="50000"/>
                  </a:schemeClr>
                </a:solidFill>
                <a:hlinkClick r:id="rId2"/>
              </a:rPr>
              <a:t>irina.voda@h2020.md</a:t>
            </a:r>
            <a:r>
              <a:rPr lang="en-US" sz="1400" b="1" dirty="0" smtClean="0">
                <a:solidFill>
                  <a:schemeClr val="accent2">
                    <a:lumMod val="50000"/>
                  </a:schemeClr>
                </a:solidFill>
              </a:rPr>
              <a:t> </a:t>
            </a:r>
          </a:p>
          <a:p>
            <a:pPr algn="r"/>
            <a:r>
              <a:rPr lang="en-US" sz="1400" b="1" dirty="0" smtClean="0">
                <a:solidFill>
                  <a:schemeClr val="accent2">
                    <a:lumMod val="50000"/>
                  </a:schemeClr>
                </a:solidFill>
              </a:rPr>
              <a:t>Tel: </a:t>
            </a:r>
            <a:r>
              <a:rPr lang="ro-RO" sz="1400" b="1" dirty="0" smtClean="0">
                <a:solidFill>
                  <a:schemeClr val="accent2">
                    <a:lumMod val="50000"/>
                  </a:schemeClr>
                </a:solidFill>
              </a:rPr>
              <a:t>022 272042</a:t>
            </a:r>
            <a:endParaRPr lang="en-US" sz="1400" b="1" dirty="0" smtClean="0">
              <a:solidFill>
                <a:schemeClr val="accent2">
                  <a:lumMod val="50000"/>
                </a:schemeClr>
              </a:solidFill>
            </a:endParaRPr>
          </a:p>
        </p:txBody>
      </p:sp>
      <p:sp>
        <p:nvSpPr>
          <p:cNvPr id="6" name="Rectangle 4"/>
          <p:cNvSpPr txBox="1">
            <a:spLocks noChangeArrowheads="1"/>
          </p:cNvSpPr>
          <p:nvPr/>
        </p:nvSpPr>
        <p:spPr>
          <a:xfrm>
            <a:off x="971600" y="620688"/>
            <a:ext cx="7128792" cy="41189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ro-MD" sz="1600" dirty="0" err="1" smtClean="0">
                <a:solidFill>
                  <a:srgbClr val="0070C0"/>
                </a:solidFill>
              </a:rPr>
              <a:t>Programul</a:t>
            </a:r>
            <a:r>
              <a:rPr lang="en-US" altLang="ro-MD" sz="1600" dirty="0" smtClean="0">
                <a:solidFill>
                  <a:srgbClr val="0070C0"/>
                </a:solidFill>
              </a:rPr>
              <a:t> </a:t>
            </a:r>
            <a:r>
              <a:rPr lang="en-US" altLang="ro-MD" sz="1600" dirty="0" err="1" smtClean="0">
                <a:solidFill>
                  <a:srgbClr val="0070C0"/>
                </a:solidFill>
              </a:rPr>
              <a:t>Cadru</a:t>
            </a:r>
            <a:r>
              <a:rPr lang="en-US" altLang="ro-MD" sz="1600" dirty="0" smtClean="0">
                <a:solidFill>
                  <a:srgbClr val="0070C0"/>
                </a:solidFill>
              </a:rPr>
              <a:t> al UE de </a:t>
            </a:r>
            <a:r>
              <a:rPr lang="en-US" altLang="ro-MD" sz="1600" dirty="0" err="1" smtClean="0">
                <a:solidFill>
                  <a:srgbClr val="0070C0"/>
                </a:solidFill>
              </a:rPr>
              <a:t>Cercetare-Inovare</a:t>
            </a:r>
            <a:r>
              <a:rPr lang="ro-RO" altLang="ro-MD" sz="1600" dirty="0" smtClean="0">
                <a:solidFill>
                  <a:srgbClr val="0070C0"/>
                </a:solidFill>
              </a:rPr>
              <a:t> </a:t>
            </a:r>
            <a:r>
              <a:rPr lang="en-US" altLang="ro-MD" sz="1600" b="1" dirty="0" smtClean="0">
                <a:solidFill>
                  <a:srgbClr val="0070C0"/>
                </a:solidFill>
              </a:rPr>
              <a:t>ORIZONT 2020 (2014-2020)</a:t>
            </a:r>
            <a:endParaRPr lang="ru-RU" altLang="ro-MD" sz="1600" b="1" dirty="0" smtClean="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500"/>
                                        <p:tgtEl>
                                          <p:spTgt spid="5">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500"/>
                                        <p:tgtEl>
                                          <p:spTgt spid="5">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fade">
                                      <p:cBhvr>
                                        <p:cTn id="24" dur="500"/>
                                        <p:tgtEl>
                                          <p:spTgt spid="5">
                                            <p:txEl>
                                              <p:pRg st="4" end="4"/>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92696"/>
            <a:ext cx="8363272" cy="936104"/>
          </a:xfrm>
        </p:spPr>
        <p:txBody>
          <a:bodyPr>
            <a:normAutofit fontScale="90000"/>
          </a:bodyPr>
          <a:lstStyle/>
          <a:p>
            <a:r>
              <a:rPr lang="en-US" sz="3600" b="1" dirty="0" smtClean="0">
                <a:solidFill>
                  <a:srgbClr val="FF0000"/>
                </a:solidFill>
              </a:rPr>
              <a:t>TOPIC : CLEANAIR-01-2015 - Horizon Prize – Materials for Clean Air</a:t>
            </a:r>
            <a:endParaRPr lang="ru-RU" b="1" dirty="0"/>
          </a:p>
        </p:txBody>
      </p:sp>
      <p:sp>
        <p:nvSpPr>
          <p:cNvPr id="3" name="Содержимое 2"/>
          <p:cNvSpPr>
            <a:spLocks noGrp="1"/>
          </p:cNvSpPr>
          <p:nvPr>
            <p:ph idx="1"/>
          </p:nvPr>
        </p:nvSpPr>
        <p:spPr>
          <a:xfrm>
            <a:off x="107504" y="1844825"/>
            <a:ext cx="8856984" cy="4104456"/>
          </a:xfrm>
        </p:spPr>
        <p:txBody>
          <a:bodyPr>
            <a:noAutofit/>
          </a:bodyPr>
          <a:lstStyle/>
          <a:p>
            <a:r>
              <a:rPr lang="vi-VN" sz="1800" dirty="0" smtClean="0">
                <a:cs typeface="Andalus" pitchFamily="18" charset="-78"/>
              </a:rPr>
              <a:t>Premiul Horizon pe </a:t>
            </a:r>
            <a:r>
              <a:rPr lang="vi-VN" sz="1800" dirty="0" smtClean="0">
                <a:solidFill>
                  <a:srgbClr val="FF0000"/>
                </a:solidFill>
                <a:cs typeface="Andalus" pitchFamily="18" charset="-78"/>
              </a:rPr>
              <a:t>materiale pentru aer curat </a:t>
            </a:r>
            <a:r>
              <a:rPr lang="vi-VN" sz="1800" dirty="0" smtClean="0">
                <a:cs typeface="Andalus" pitchFamily="18" charset="-78"/>
              </a:rPr>
              <a:t>este un premiu de </a:t>
            </a:r>
            <a:r>
              <a:rPr lang="vi-VN" sz="1800" dirty="0" smtClean="0">
                <a:solidFill>
                  <a:srgbClr val="FF0000"/>
                </a:solidFill>
                <a:cs typeface="Andalus" pitchFamily="18" charset="-78"/>
              </a:rPr>
              <a:t>3 milioane € </a:t>
            </a:r>
            <a:r>
              <a:rPr lang="vi-VN" sz="1800" dirty="0" smtClean="0">
                <a:cs typeface="Andalus" pitchFamily="18" charset="-78"/>
              </a:rPr>
              <a:t>care vor fi acordate persoanei sau echip</a:t>
            </a:r>
            <a:r>
              <a:rPr lang="en-US" sz="1800" dirty="0" err="1" smtClean="0">
                <a:latin typeface="Arial" pitchFamily="34" charset="0"/>
                <a:cs typeface="Arial" pitchFamily="34" charset="0"/>
              </a:rPr>
              <a:t>ei</a:t>
            </a:r>
            <a:r>
              <a:rPr lang="vi-VN" sz="1800" dirty="0" smtClean="0">
                <a:latin typeface="Arial" pitchFamily="34" charset="0"/>
                <a:cs typeface="Arial" pitchFamily="34" charset="0"/>
              </a:rPr>
              <a:t> </a:t>
            </a:r>
            <a:r>
              <a:rPr lang="ro-RO" sz="1800" dirty="0" smtClean="0">
                <a:latin typeface="Arial" pitchFamily="34" charset="0"/>
                <a:cs typeface="Arial" pitchFamily="34" charset="0"/>
              </a:rPr>
              <a:t>ce </a:t>
            </a:r>
            <a:r>
              <a:rPr lang="en-US" sz="1800" dirty="0" err="1" smtClean="0">
                <a:latin typeface="Arial" pitchFamily="34" charset="0"/>
                <a:cs typeface="Arial" pitchFamily="34" charset="0"/>
              </a:rPr>
              <a:t>va</a:t>
            </a:r>
            <a:r>
              <a:rPr lang="en-US" sz="1800" dirty="0" smtClean="0">
                <a:latin typeface="Arial" pitchFamily="34" charset="0"/>
                <a:cs typeface="Arial" pitchFamily="34" charset="0"/>
              </a:rPr>
              <a:t> r</a:t>
            </a:r>
            <a:r>
              <a:rPr lang="ro-RO" sz="1800" dirty="0" smtClean="0">
                <a:latin typeface="Arial" pitchFamily="34" charset="0"/>
                <a:cs typeface="Arial" pitchFamily="34" charset="0"/>
              </a:rPr>
              <a:t>ăspunde</a:t>
            </a:r>
            <a:r>
              <a:rPr lang="vi-VN" sz="1800" dirty="0" smtClean="0">
                <a:latin typeface="Arial" pitchFamily="34" charset="0"/>
                <a:cs typeface="Arial" pitchFamily="34" charset="0"/>
              </a:rPr>
              <a:t> cel </a:t>
            </a:r>
            <a:r>
              <a:rPr lang="vi-VN" sz="1800" dirty="0" smtClean="0">
                <a:cs typeface="Andalus" pitchFamily="18" charset="-78"/>
              </a:rPr>
              <a:t>mai eficient</a:t>
            </a:r>
            <a:r>
              <a:rPr lang="ro-RO" sz="1800" dirty="0" smtClean="0">
                <a:latin typeface="Arial" pitchFamily="34" charset="0"/>
                <a:cs typeface="Arial" pitchFamily="34" charset="0"/>
              </a:rPr>
              <a:t> la</a:t>
            </a:r>
            <a:r>
              <a:rPr lang="vi-VN" sz="1800" dirty="0" smtClean="0">
                <a:latin typeface="Arial" pitchFamily="34" charset="0"/>
                <a:cs typeface="Arial" pitchFamily="34" charset="0"/>
              </a:rPr>
              <a:t> </a:t>
            </a:r>
            <a:r>
              <a:rPr lang="vi-VN" sz="1800" dirty="0" smtClean="0">
                <a:cs typeface="Andalus" pitchFamily="18" charset="-78"/>
              </a:rPr>
              <a:t>următoarea provocare: să dezvolte cea mai bună </a:t>
            </a:r>
            <a:r>
              <a:rPr lang="vi-VN" sz="1800" dirty="0" smtClean="0">
                <a:solidFill>
                  <a:srgbClr val="FF0000"/>
                </a:solidFill>
                <a:cs typeface="Andalus" pitchFamily="18" charset="-78"/>
              </a:rPr>
              <a:t>soluție inovatoare pentru a reduce concentrația de pulberi în suspensie</a:t>
            </a:r>
            <a:r>
              <a:rPr lang="vi-VN" sz="1800" dirty="0" smtClean="0">
                <a:cs typeface="Andalus" pitchFamily="18" charset="-78"/>
              </a:rPr>
              <a:t> în mediul urban.</a:t>
            </a:r>
          </a:p>
          <a:p>
            <a:endParaRPr lang="vi-VN" sz="1800" dirty="0" smtClean="0">
              <a:cs typeface="Andalus" pitchFamily="18" charset="-78"/>
            </a:endParaRPr>
          </a:p>
          <a:p>
            <a:r>
              <a:rPr lang="vi-VN" sz="1800" dirty="0" smtClean="0">
                <a:cs typeface="Andalus" pitchFamily="18" charset="-78"/>
              </a:rPr>
              <a:t>Obiectiv:</a:t>
            </a:r>
            <a:endParaRPr lang="vi-VN" sz="1800" dirty="0" smtClean="0">
              <a:latin typeface="Arial" pitchFamily="34" charset="0"/>
              <a:cs typeface="Arial" pitchFamily="34" charset="0"/>
            </a:endParaRPr>
          </a:p>
          <a:p>
            <a:pPr>
              <a:buNone/>
            </a:pPr>
            <a:r>
              <a:rPr lang="ro-RO" sz="1800" dirty="0" smtClean="0">
                <a:latin typeface="Arial" pitchFamily="34" charset="0"/>
                <a:cs typeface="Arial" pitchFamily="34" charset="0"/>
              </a:rPr>
              <a:t>    </a:t>
            </a:r>
            <a:r>
              <a:rPr lang="vi-VN" sz="1800" dirty="0" smtClean="0">
                <a:latin typeface="Arial" pitchFamily="34" charset="0"/>
                <a:cs typeface="Arial" pitchFamily="34" charset="0"/>
              </a:rPr>
              <a:t> de a </a:t>
            </a:r>
            <a:r>
              <a:rPr lang="vi-VN" sz="1800" dirty="0" smtClean="0">
                <a:solidFill>
                  <a:srgbClr val="FF0000"/>
                </a:solidFill>
                <a:latin typeface="Arial" pitchFamily="34" charset="0"/>
                <a:cs typeface="Arial" pitchFamily="34" charset="0"/>
              </a:rPr>
              <a:t>reduce cantitatea de particule polua</a:t>
            </a:r>
            <a:r>
              <a:rPr lang="ro-RO" sz="1800" dirty="0" smtClean="0">
                <a:solidFill>
                  <a:srgbClr val="FF0000"/>
                </a:solidFill>
                <a:latin typeface="Arial" pitchFamily="34" charset="0"/>
                <a:cs typeface="Arial" pitchFamily="34" charset="0"/>
              </a:rPr>
              <a:t>nte</a:t>
            </a:r>
            <a:r>
              <a:rPr lang="vi-VN" sz="1800" dirty="0" smtClean="0">
                <a:latin typeface="Arial" pitchFamily="34" charset="0"/>
                <a:cs typeface="Arial" pitchFamily="34" charset="0"/>
              </a:rPr>
              <a:t> a</a:t>
            </a:r>
            <a:r>
              <a:rPr lang="ro-RO" sz="1800" dirty="0" smtClean="0">
                <a:latin typeface="Arial" pitchFamily="34" charset="0"/>
                <a:cs typeface="Arial" pitchFamily="34" charset="0"/>
              </a:rPr>
              <a:t>le</a:t>
            </a:r>
            <a:r>
              <a:rPr lang="vi-VN" sz="1800" dirty="0" smtClean="0">
                <a:latin typeface="Arial" pitchFamily="34" charset="0"/>
                <a:cs typeface="Arial" pitchFamily="34" charset="0"/>
              </a:rPr>
              <a:t> aerului în </a:t>
            </a:r>
            <a:r>
              <a:rPr lang="vi-VN" sz="1800" dirty="0" smtClean="0">
                <a:solidFill>
                  <a:srgbClr val="FF0000"/>
                </a:solidFill>
                <a:latin typeface="Arial" pitchFamily="34" charset="0"/>
                <a:cs typeface="Arial" pitchFamily="34" charset="0"/>
              </a:rPr>
              <a:t>zonele urbane </a:t>
            </a:r>
            <a:r>
              <a:rPr lang="vi-VN" sz="1800" dirty="0" smtClean="0">
                <a:latin typeface="Arial" pitchFamily="34" charset="0"/>
                <a:cs typeface="Arial" pitchFamily="34" charset="0"/>
              </a:rPr>
              <a:t>prin dezvoltarea unor materiale inovatoare</a:t>
            </a:r>
            <a:r>
              <a:rPr lang="ro-RO" sz="1800" dirty="0" smtClean="0">
                <a:latin typeface="Arial" pitchFamily="34" charset="0"/>
                <a:cs typeface="Arial" pitchFamily="34" charset="0"/>
              </a:rPr>
              <a:t> care întrunesc următoarele cerințe:</a:t>
            </a:r>
            <a:r>
              <a:rPr lang="vi-VN" sz="1800" dirty="0" smtClean="0">
                <a:latin typeface="Arial" pitchFamily="34" charset="0"/>
                <a:cs typeface="Arial" pitchFamily="34" charset="0"/>
              </a:rPr>
              <a:t> </a:t>
            </a:r>
            <a:r>
              <a:rPr lang="ro-RO" sz="1800" dirty="0" smtClean="0">
                <a:latin typeface="Arial" pitchFamily="34" charset="0"/>
                <a:cs typeface="Arial" pitchFamily="34" charset="0"/>
              </a:rPr>
              <a:t>au</a:t>
            </a:r>
            <a:r>
              <a:rPr lang="vi-VN" sz="1800" dirty="0" smtClean="0">
                <a:latin typeface="Arial" pitchFamily="34" charset="0"/>
                <a:cs typeface="Arial" pitchFamily="34" charset="0"/>
              </a:rPr>
              <a:t> </a:t>
            </a:r>
            <a:r>
              <a:rPr lang="vi-VN" sz="1800" dirty="0" smtClean="0">
                <a:solidFill>
                  <a:srgbClr val="FF0000"/>
                </a:solidFill>
                <a:latin typeface="Arial" pitchFamily="34" charset="0"/>
                <a:cs typeface="Arial" pitchFamily="34" charset="0"/>
              </a:rPr>
              <a:t>prețuri accesibile</a:t>
            </a:r>
            <a:r>
              <a:rPr lang="ro-RO" sz="1800" dirty="0" smtClean="0">
                <a:solidFill>
                  <a:srgbClr val="FF0000"/>
                </a:solidFill>
                <a:latin typeface="Arial" pitchFamily="34" charset="0"/>
                <a:cs typeface="Arial" pitchFamily="34" charset="0"/>
              </a:rPr>
              <a:t>,</a:t>
            </a:r>
            <a:r>
              <a:rPr lang="vi-VN" sz="1800" dirty="0" smtClean="0">
                <a:solidFill>
                  <a:srgbClr val="FF0000"/>
                </a:solidFill>
                <a:latin typeface="Arial" pitchFamily="34" charset="0"/>
                <a:cs typeface="Arial" pitchFamily="34" charset="0"/>
              </a:rPr>
              <a:t> </a:t>
            </a:r>
            <a:r>
              <a:rPr lang="ro-RO" sz="1800" dirty="0" smtClean="0">
                <a:solidFill>
                  <a:srgbClr val="FF0000"/>
                </a:solidFill>
                <a:latin typeface="Arial" pitchFamily="34" charset="0"/>
                <a:cs typeface="Arial" pitchFamily="34" charset="0"/>
              </a:rPr>
              <a:t>sunt soluții </a:t>
            </a:r>
            <a:r>
              <a:rPr lang="vi-VN" sz="1800" dirty="0" smtClean="0">
                <a:solidFill>
                  <a:srgbClr val="FF0000"/>
                </a:solidFill>
                <a:latin typeface="Arial" pitchFamily="34" charset="0"/>
                <a:cs typeface="Arial" pitchFamily="34" charset="0"/>
              </a:rPr>
              <a:t>durabile</a:t>
            </a:r>
            <a:r>
              <a:rPr lang="ro-RO" sz="1800" dirty="0" smtClean="0">
                <a:solidFill>
                  <a:srgbClr val="FF0000"/>
                </a:solidFill>
                <a:latin typeface="Arial" pitchFamily="34" charset="0"/>
                <a:cs typeface="Arial" pitchFamily="34" charset="0"/>
              </a:rPr>
              <a:t>,</a:t>
            </a:r>
            <a:r>
              <a:rPr lang="vi-VN" sz="1800" dirty="0" smtClean="0">
                <a:solidFill>
                  <a:srgbClr val="FF0000"/>
                </a:solidFill>
                <a:latin typeface="Arial" pitchFamily="34" charset="0"/>
                <a:cs typeface="Arial" pitchFamily="34" charset="0"/>
              </a:rPr>
              <a:t> </a:t>
            </a:r>
            <a:r>
              <a:rPr lang="ro-RO" sz="1800" dirty="0" smtClean="0">
                <a:solidFill>
                  <a:srgbClr val="FF0000"/>
                </a:solidFill>
                <a:latin typeface="Arial" pitchFamily="34" charset="0"/>
                <a:cs typeface="Arial" pitchFamily="34" charset="0"/>
              </a:rPr>
              <a:t>au</a:t>
            </a:r>
            <a:r>
              <a:rPr lang="vi-VN" sz="1800" dirty="0" smtClean="0">
                <a:solidFill>
                  <a:srgbClr val="FF0000"/>
                </a:solidFill>
                <a:latin typeface="Arial" pitchFamily="34" charset="0"/>
                <a:cs typeface="Arial" pitchFamily="34" charset="0"/>
              </a:rPr>
              <a:t> un design</a:t>
            </a:r>
            <a:r>
              <a:rPr lang="ro-RO" sz="1800" dirty="0" smtClean="0">
                <a:solidFill>
                  <a:srgbClr val="FF0000"/>
                </a:solidFill>
                <a:latin typeface="Arial" pitchFamily="34" charset="0"/>
                <a:cs typeface="Arial" pitchFamily="34" charset="0"/>
              </a:rPr>
              <a:t> specific</a:t>
            </a:r>
            <a:r>
              <a:rPr lang="vi-VN" sz="1800" dirty="0" smtClean="0">
                <a:solidFill>
                  <a:srgbClr val="FF0000"/>
                </a:solidFill>
                <a:latin typeface="Arial" pitchFamily="34" charset="0"/>
                <a:cs typeface="Arial" pitchFamily="34" charset="0"/>
              </a:rPr>
              <a:t> </a:t>
            </a:r>
            <a:r>
              <a:rPr lang="vi-VN" sz="1800" dirty="0" smtClean="0">
                <a:latin typeface="Arial" pitchFamily="34" charset="0"/>
                <a:cs typeface="Arial" pitchFamily="34" charset="0"/>
              </a:rPr>
              <a:t>și demonstre</a:t>
            </a:r>
            <a:r>
              <a:rPr lang="ro-RO" sz="1800" dirty="0" smtClean="0">
                <a:latin typeface="Arial" pitchFamily="34" charset="0"/>
                <a:cs typeface="Arial" pitchFamily="34" charset="0"/>
              </a:rPr>
              <a:t>a</a:t>
            </a:r>
            <a:r>
              <a:rPr lang="vi-VN" sz="1800" dirty="0" smtClean="0">
                <a:latin typeface="Arial" pitchFamily="34" charset="0"/>
                <a:cs typeface="Arial" pitchFamily="34" charset="0"/>
              </a:rPr>
              <a:t>z</a:t>
            </a:r>
            <a:r>
              <a:rPr lang="ro-RO" sz="1800" dirty="0" smtClean="0">
                <a:latin typeface="Arial" pitchFamily="34" charset="0"/>
                <a:cs typeface="Arial" pitchFamily="34" charset="0"/>
              </a:rPr>
              <a:t>ă</a:t>
            </a:r>
            <a:r>
              <a:rPr lang="vi-VN" sz="1800" dirty="0" smtClean="0">
                <a:latin typeface="Arial" pitchFamily="34" charset="0"/>
                <a:cs typeface="Arial" pitchFamily="34" charset="0"/>
              </a:rPr>
              <a:t> </a:t>
            </a:r>
            <a:r>
              <a:rPr lang="vi-VN" sz="1800" dirty="0" smtClean="0">
                <a:cs typeface="Andalus" pitchFamily="18" charset="-78"/>
              </a:rPr>
              <a:t>că pot </a:t>
            </a:r>
            <a:r>
              <a:rPr lang="vi-VN" sz="1800" dirty="0" smtClean="0">
                <a:solidFill>
                  <a:srgbClr val="FF0000"/>
                </a:solidFill>
                <a:cs typeface="Andalus" pitchFamily="18" charset="-78"/>
              </a:rPr>
              <a:t>elimina</a:t>
            </a:r>
            <a:r>
              <a:rPr lang="vi-VN" sz="1800" dirty="0" smtClean="0">
                <a:cs typeface="Andalus" pitchFamily="18" charset="-78"/>
              </a:rPr>
              <a:t> în mod eficient </a:t>
            </a:r>
            <a:r>
              <a:rPr lang="vi-VN" sz="1800" dirty="0" smtClean="0">
                <a:latin typeface="Arial" pitchFamily="34" charset="0"/>
                <a:cs typeface="Arial" pitchFamily="34" charset="0"/>
              </a:rPr>
              <a:t>și/sau </a:t>
            </a:r>
            <a:r>
              <a:rPr lang="ro-RO" sz="1800" dirty="0" smtClean="0">
                <a:latin typeface="Arial" pitchFamily="34" charset="0"/>
                <a:cs typeface="Arial" pitchFamily="34" charset="0"/>
              </a:rPr>
              <a:t>pot</a:t>
            </a:r>
            <a:r>
              <a:rPr lang="vi-VN" sz="1800" dirty="0" smtClean="0">
                <a:latin typeface="Arial" pitchFamily="34" charset="0"/>
                <a:cs typeface="Arial" pitchFamily="34" charset="0"/>
              </a:rPr>
              <a:t> </a:t>
            </a:r>
            <a:r>
              <a:rPr lang="vi-VN" sz="1800" dirty="0" smtClean="0">
                <a:solidFill>
                  <a:srgbClr val="FF0000"/>
                </a:solidFill>
                <a:latin typeface="Arial" pitchFamily="34" charset="0"/>
                <a:cs typeface="Arial" pitchFamily="34" charset="0"/>
              </a:rPr>
              <a:t>preveni </a:t>
            </a:r>
            <a:r>
              <a:rPr lang="vi-VN" sz="1800" dirty="0" smtClean="0">
                <a:solidFill>
                  <a:srgbClr val="FF0000"/>
                </a:solidFill>
                <a:cs typeface="Andalus" pitchFamily="18" charset="-78"/>
              </a:rPr>
              <a:t>formarea </a:t>
            </a:r>
            <a:r>
              <a:rPr lang="vi-VN" sz="1800" dirty="0" smtClean="0">
                <a:cs typeface="Andalus" pitchFamily="18" charset="-78"/>
              </a:rPr>
              <a:t>de </a:t>
            </a:r>
            <a:r>
              <a:rPr lang="vi-VN" sz="1800" dirty="0" smtClean="0">
                <a:solidFill>
                  <a:srgbClr val="FF0000"/>
                </a:solidFill>
                <a:latin typeface="Arial" pitchFamily="34" charset="0"/>
                <a:cs typeface="Arial" pitchFamily="34" charset="0"/>
              </a:rPr>
              <a:t>pulberi în suspen</a:t>
            </a:r>
            <a:r>
              <a:rPr lang="ro-RO" sz="1800" dirty="0" smtClean="0">
                <a:solidFill>
                  <a:srgbClr val="FF0000"/>
                </a:solidFill>
                <a:latin typeface="Arial" pitchFamily="34" charset="0"/>
                <a:cs typeface="Arial" pitchFamily="34" charset="0"/>
              </a:rPr>
              <a:t>z</a:t>
            </a:r>
            <a:r>
              <a:rPr lang="vi-VN" sz="1800" dirty="0" smtClean="0">
                <a:solidFill>
                  <a:srgbClr val="FF0000"/>
                </a:solidFill>
                <a:latin typeface="Arial" pitchFamily="34" charset="0"/>
                <a:cs typeface="Arial" pitchFamily="34" charset="0"/>
              </a:rPr>
              <a:t>ie </a:t>
            </a:r>
            <a:r>
              <a:rPr lang="vi-VN" sz="1800" dirty="0" smtClean="0">
                <a:latin typeface="Arial" pitchFamily="34" charset="0"/>
                <a:cs typeface="Arial" pitchFamily="34" charset="0"/>
              </a:rPr>
              <a:t>în atmosferă (sistemele de evacuare ale vehicul</a:t>
            </a:r>
            <a:r>
              <a:rPr lang="ro-RO" sz="1800" dirty="0" smtClean="0">
                <a:latin typeface="Arial" pitchFamily="34" charset="0"/>
                <a:cs typeface="Arial" pitchFamily="34" charset="0"/>
              </a:rPr>
              <a:t>elor</a:t>
            </a:r>
            <a:r>
              <a:rPr lang="vi-VN" sz="1800" dirty="0" smtClean="0">
                <a:latin typeface="Arial" pitchFamily="34" charset="0"/>
                <a:cs typeface="Arial" pitchFamily="34" charset="0"/>
              </a:rPr>
              <a:t> vor fi excluse).</a:t>
            </a:r>
            <a:endParaRPr lang="ro-RO" sz="1800" dirty="0" smtClean="0">
              <a:latin typeface="Arial" pitchFamily="34" charset="0"/>
              <a:cs typeface="Arial" pitchFamily="34" charset="0"/>
            </a:endParaRPr>
          </a:p>
          <a:p>
            <a:pPr>
              <a:buNone/>
            </a:pPr>
            <a:endParaRPr lang="ro-RO" sz="1800" dirty="0" smtClean="0">
              <a:cs typeface="Andalus" pitchFamily="18" charset="-78"/>
            </a:endParaRPr>
          </a:p>
          <a:p>
            <a:pPr>
              <a:buNone/>
            </a:pPr>
            <a:r>
              <a:rPr lang="ro-RO" sz="2000" b="1" dirty="0" smtClean="0"/>
              <a:t>D</a:t>
            </a:r>
            <a:r>
              <a:rPr lang="en-US" sz="2000" b="1" dirty="0" smtClean="0"/>
              <a:t>at</a:t>
            </a:r>
            <a:r>
              <a:rPr lang="ro-RO" sz="2000" b="1" dirty="0" smtClean="0"/>
              <a:t>a deschiderii</a:t>
            </a:r>
            <a:r>
              <a:rPr lang="en-US" sz="2000" b="1" dirty="0" smtClean="0"/>
              <a:t>:</a:t>
            </a:r>
            <a:r>
              <a:rPr lang="ro-RO" sz="2000" b="1" dirty="0" smtClean="0"/>
              <a:t> </a:t>
            </a:r>
            <a:r>
              <a:rPr lang="en-US" sz="2000" dirty="0" smtClean="0"/>
              <a:t>26 </a:t>
            </a:r>
            <a:r>
              <a:rPr lang="ro-RO" sz="2000" dirty="0" err="1" smtClean="0"/>
              <a:t>i</a:t>
            </a:r>
            <a:r>
              <a:rPr lang="en-US" sz="2000" dirty="0" err="1" smtClean="0"/>
              <a:t>anuar</a:t>
            </a:r>
            <a:r>
              <a:rPr lang="ro-RO" sz="2000" dirty="0" smtClean="0"/>
              <a:t>ie</a:t>
            </a:r>
            <a:r>
              <a:rPr lang="en-US" sz="2000" dirty="0" smtClean="0"/>
              <a:t> 2017</a:t>
            </a:r>
            <a:r>
              <a:rPr lang="ro-RO" sz="2000" dirty="0" smtClean="0"/>
              <a:t>                    </a:t>
            </a:r>
            <a:r>
              <a:rPr lang="ro-RO" sz="2000" b="1" dirty="0" smtClean="0"/>
              <a:t>Termen limită</a:t>
            </a:r>
            <a:r>
              <a:rPr lang="en-US" sz="2000" b="1" dirty="0" smtClean="0"/>
              <a:t>:</a:t>
            </a:r>
            <a:r>
              <a:rPr lang="ro-RO" sz="2000" b="1" dirty="0" smtClean="0"/>
              <a:t> </a:t>
            </a:r>
            <a:r>
              <a:rPr lang="en-US" sz="2000" dirty="0" smtClean="0"/>
              <a:t>23 </a:t>
            </a:r>
            <a:r>
              <a:rPr lang="ro-RO" sz="2000" dirty="0" smtClean="0"/>
              <a:t>i</a:t>
            </a:r>
            <a:r>
              <a:rPr lang="en-US" sz="2000" dirty="0" err="1" smtClean="0"/>
              <a:t>anuar</a:t>
            </a:r>
            <a:r>
              <a:rPr lang="ro-RO" sz="2000" dirty="0" smtClean="0"/>
              <a:t>ie</a:t>
            </a:r>
            <a:r>
              <a:rPr lang="en-US" sz="2000" dirty="0" smtClean="0"/>
              <a:t> 2018 17:00</a:t>
            </a:r>
            <a:endParaRPr lang="ru-RU" sz="2000" dirty="0">
              <a:cs typeface="Andalus" pitchFamily="18" charset="-7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1412776"/>
            <a:ext cx="8229600" cy="1080120"/>
          </a:xfrm>
        </p:spPr>
        <p:txBody>
          <a:bodyPr>
            <a:noAutofit/>
          </a:bodyPr>
          <a:lstStyle/>
          <a:p>
            <a:pPr>
              <a:buNone/>
            </a:pPr>
            <a:r>
              <a:rPr lang="en-US" sz="1600" b="1" dirty="0" smtClean="0">
                <a:solidFill>
                  <a:srgbClr val="00B0F0"/>
                </a:solidFill>
              </a:rPr>
              <a:t>=&gt;&gt;&gt;</a:t>
            </a:r>
            <a:r>
              <a:rPr lang="ro-RO" sz="1600" b="1" dirty="0" smtClean="0">
                <a:solidFill>
                  <a:srgbClr val="00B0F0"/>
                </a:solidFill>
              </a:rPr>
              <a:t> Accent pe</a:t>
            </a:r>
            <a:r>
              <a:rPr lang="en-US" sz="1600" b="1" dirty="0" smtClean="0">
                <a:solidFill>
                  <a:srgbClr val="00B0F0"/>
                </a:solidFill>
              </a:rPr>
              <a:t>: </a:t>
            </a:r>
          </a:p>
          <a:p>
            <a:pPr indent="15875">
              <a:buNone/>
            </a:pPr>
            <a:r>
              <a:rPr lang="vi-VN" sz="1600" dirty="0" smtClean="0"/>
              <a:t>crearea unei </a:t>
            </a:r>
            <a:r>
              <a:rPr lang="vi-VN" sz="1600" dirty="0" smtClean="0">
                <a:solidFill>
                  <a:srgbClr val="FF0000"/>
                </a:solidFill>
              </a:rPr>
              <a:t>industrii de construcție de înaltă tehnologie</a:t>
            </a:r>
            <a:r>
              <a:rPr lang="vi-VN" sz="1600" dirty="0" smtClean="0"/>
              <a:t>, care transformă eficiența energetică într-o afacere durabilă, promovarea competitivității UE în sectorul construcțiilor la nivel mondial.</a:t>
            </a:r>
            <a:endParaRPr lang="ru-RU" sz="1600" dirty="0"/>
          </a:p>
        </p:txBody>
      </p:sp>
      <p:pic>
        <p:nvPicPr>
          <p:cNvPr id="2050" name="Picture 2"/>
          <p:cNvPicPr>
            <a:picLocks noChangeAspect="1" noChangeArrowheads="1"/>
          </p:cNvPicPr>
          <p:nvPr/>
        </p:nvPicPr>
        <p:blipFill>
          <a:blip r:embed="rId2" cstate="print"/>
          <a:srcRect/>
          <a:stretch>
            <a:fillRect/>
          </a:stretch>
        </p:blipFill>
        <p:spPr bwMode="auto">
          <a:xfrm>
            <a:off x="179512" y="2492896"/>
            <a:ext cx="8712968" cy="3532634"/>
          </a:xfrm>
          <a:prstGeom prst="rect">
            <a:avLst/>
          </a:prstGeom>
          <a:noFill/>
          <a:ln w="9525">
            <a:noFill/>
            <a:miter lim="800000"/>
            <a:headEnd/>
            <a:tailEnd/>
          </a:ln>
        </p:spPr>
      </p:pic>
      <p:sp>
        <p:nvSpPr>
          <p:cNvPr id="5" name="Заголовок 1"/>
          <p:cNvSpPr>
            <a:spLocks noGrp="1"/>
          </p:cNvSpPr>
          <p:nvPr>
            <p:ph type="title"/>
          </p:nvPr>
        </p:nvSpPr>
        <p:spPr>
          <a:xfrm>
            <a:off x="457200" y="620713"/>
            <a:ext cx="8229600" cy="796925"/>
          </a:xfrm>
        </p:spPr>
        <p:txBody>
          <a:bodyPr/>
          <a:lstStyle/>
          <a:p>
            <a:r>
              <a:rPr lang="en-US" sz="2000" b="1" dirty="0" smtClean="0">
                <a:solidFill>
                  <a:srgbClr val="FF0000"/>
                </a:solidFill>
              </a:rPr>
              <a:t>ENERGY-EFFICIENT BUILDINGS </a:t>
            </a:r>
            <a:br>
              <a:rPr lang="en-US" sz="2000" b="1" dirty="0" smtClean="0">
                <a:solidFill>
                  <a:srgbClr val="FF0000"/>
                </a:solidFill>
              </a:rPr>
            </a:br>
            <a:r>
              <a:rPr lang="en-US" sz="2000" b="1" dirty="0" smtClean="0">
                <a:solidFill>
                  <a:srgbClr val="0000FF"/>
                </a:solidFill>
              </a:rPr>
              <a:t> (CONSTRUCȚII ENERGETIC EFICIENTE)</a:t>
            </a:r>
            <a:endParaRPr lang="ru-RU" dirty="0">
              <a:solidFill>
                <a:srgbClr val="0000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548680"/>
            <a:ext cx="8229600" cy="796950"/>
          </a:xfrm>
        </p:spPr>
        <p:txBody>
          <a:bodyPr>
            <a:normAutofit/>
          </a:bodyPr>
          <a:lstStyle/>
          <a:p>
            <a:r>
              <a:rPr lang="en-US" sz="2000" b="1" dirty="0" smtClean="0">
                <a:solidFill>
                  <a:srgbClr val="FF0000"/>
                </a:solidFill>
              </a:rPr>
              <a:t>CALL FOR ADVANCED MATERIALS AND NANOTECHNOLOGIES FOR HIGH ADDED VALUE PRODUCTS AND PROCESS INDUSTRIES</a:t>
            </a:r>
            <a:endParaRPr lang="ru-RU" sz="2000" dirty="0"/>
          </a:p>
        </p:txBody>
      </p:sp>
      <p:graphicFrame>
        <p:nvGraphicFramePr>
          <p:cNvPr id="4" name="Таблица 3"/>
          <p:cNvGraphicFramePr>
            <a:graphicFrameLocks noGrp="1"/>
          </p:cNvGraphicFramePr>
          <p:nvPr/>
        </p:nvGraphicFramePr>
        <p:xfrm>
          <a:off x="323529" y="1340768"/>
          <a:ext cx="8820471" cy="4853036"/>
        </p:xfrm>
        <a:graphic>
          <a:graphicData uri="http://schemas.openxmlformats.org/drawingml/2006/table">
            <a:tbl>
              <a:tblPr firstRow="1" bandRow="1">
                <a:tableStyleId>{5C22544A-7EE6-4342-B048-85BDC9FD1C3A}</a:tableStyleId>
              </a:tblPr>
              <a:tblGrid>
                <a:gridCol w="2448272"/>
                <a:gridCol w="4176464"/>
                <a:gridCol w="972086"/>
                <a:gridCol w="1223649"/>
              </a:tblGrid>
              <a:tr h="27090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t>DENUMIREA APELULUI</a:t>
                      </a:r>
                      <a:r>
                        <a:rPr lang="ro-RO" sz="1100" dirty="0" smtClean="0"/>
                        <a:t> / TRL</a:t>
                      </a:r>
                      <a:endParaRPr lang="ru-RU" sz="1100" dirty="0"/>
                    </a:p>
                  </a:txBody>
                  <a:tcPr anchor="ctr"/>
                </a:tc>
                <a:tc>
                  <a:txBody>
                    <a:bodyPr/>
                    <a:lstStyle/>
                    <a:p>
                      <a:pPr algn="ctr"/>
                      <a:endParaRPr lang="ro-RO" sz="1100" dirty="0" smtClean="0"/>
                    </a:p>
                    <a:p>
                      <a:pPr algn="ctr"/>
                      <a:r>
                        <a:rPr lang="ro-RO" sz="1100" dirty="0" smtClean="0"/>
                        <a:t>DESCRIEREA /  T</a:t>
                      </a:r>
                      <a:r>
                        <a:rPr lang="en-US" sz="1100" dirty="0" smtClean="0"/>
                        <a:t>IPUL</a:t>
                      </a:r>
                      <a:r>
                        <a:rPr lang="en-US" sz="1100" baseline="0" dirty="0" smtClean="0"/>
                        <a:t> DE</a:t>
                      </a:r>
                      <a:r>
                        <a:rPr lang="ro-RO" sz="1100" dirty="0" smtClean="0"/>
                        <a:t> ACȚIUNE</a:t>
                      </a:r>
                      <a:endParaRPr lang="ru-RU"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100" dirty="0" smtClean="0"/>
                        <a:t>BUDGET </a:t>
                      </a:r>
                      <a:r>
                        <a:rPr lang="en-US" sz="1100" dirty="0" smtClean="0"/>
                        <a:t> </a:t>
                      </a:r>
                      <a:r>
                        <a:rPr lang="ro-RO" sz="1100" dirty="0" smtClean="0"/>
                        <a:t>TOTAL (milioane EURO)/ </a:t>
                      </a:r>
                      <a:r>
                        <a:rPr lang="en-US" sz="1100" dirty="0" smtClean="0"/>
                        <a:t>per </a:t>
                      </a:r>
                      <a:r>
                        <a:rPr lang="en-US" sz="1100" dirty="0" err="1" smtClean="0"/>
                        <a:t>proiect</a:t>
                      </a:r>
                      <a:endParaRPr lang="ru-RU" sz="11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100" kern="1200" dirty="0" smtClean="0"/>
                        <a:t>LANSAREA APELULUI / </a:t>
                      </a:r>
                      <a:r>
                        <a:rPr lang="en-US" sz="1100" kern="1200" dirty="0" smtClean="0"/>
                        <a:t>TERMENI LIMITĂ </a:t>
                      </a:r>
                      <a:endParaRPr lang="ru-RU" sz="1100" dirty="0" smtClean="0"/>
                    </a:p>
                  </a:txBody>
                  <a:tcPr/>
                </a:tc>
              </a:tr>
              <a:tr h="523703">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100" b="1" dirty="0" smtClean="0">
                          <a:solidFill>
                            <a:srgbClr val="0000FF"/>
                          </a:solidFill>
                          <a:latin typeface="Calibri" pitchFamily="34" charset="0"/>
                        </a:rPr>
                        <a:t>NMBP-04-2017: </a:t>
                      </a:r>
                      <a:r>
                        <a:rPr lang="en-US" sz="1100" b="1" dirty="0" err="1" smtClean="0">
                          <a:latin typeface="Calibri" pitchFamily="34" charset="0"/>
                        </a:rPr>
                        <a:t>Architectured</a:t>
                      </a:r>
                      <a:r>
                        <a:rPr lang="en-US" sz="1100" b="1" dirty="0" smtClean="0">
                          <a:latin typeface="Calibri" pitchFamily="34" charset="0"/>
                        </a:rPr>
                        <a:t>/</a:t>
                      </a:r>
                      <a:r>
                        <a:rPr lang="ro-RO" sz="1100" b="1" dirty="0" smtClean="0">
                          <a:latin typeface="Calibri" pitchFamily="34" charset="0"/>
                        </a:rPr>
                        <a:t> </a:t>
                      </a:r>
                      <a:r>
                        <a:rPr lang="en-US" sz="1100" b="1" dirty="0" smtClean="0">
                          <a:latin typeface="Calibri" pitchFamily="34" charset="0"/>
                        </a:rPr>
                        <a:t>Advanced material concepts for intelligent bulk material structures</a:t>
                      </a:r>
                      <a:endParaRPr lang="ro-RO" sz="1100" b="1" dirty="0" smtClean="0">
                        <a:latin typeface="Calibri"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ro-RO" sz="1100" b="1" dirty="0" smtClean="0">
                          <a:solidFill>
                            <a:srgbClr val="FF0000"/>
                          </a:solidFill>
                          <a:latin typeface="Calibri" pitchFamily="34" charset="0"/>
                        </a:rPr>
                        <a:t>(TRL</a:t>
                      </a:r>
                      <a:r>
                        <a:rPr lang="ro-RO" sz="1100" b="1" baseline="0" dirty="0" smtClean="0">
                          <a:solidFill>
                            <a:srgbClr val="FF0000"/>
                          </a:solidFill>
                          <a:latin typeface="Calibri" pitchFamily="34" charset="0"/>
                        </a:rPr>
                        <a:t> 4-6)</a:t>
                      </a:r>
                      <a:endParaRPr lang="en-US" sz="1100" b="1" dirty="0" smtClean="0">
                        <a:solidFill>
                          <a:srgbClr val="FF0000"/>
                        </a:solidFill>
                        <a:latin typeface="Calibri" pitchFamily="34" charset="0"/>
                      </a:endParaRP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o-RO" sz="1100" b="1" dirty="0" smtClean="0">
                          <a:latin typeface="Calibri" pitchFamily="34" charset="0"/>
                        </a:rPr>
                        <a:t>Concepte de materiale arhitecturale / avansate pentru structurile materiale brute inteligente: </a:t>
                      </a:r>
                      <a:r>
                        <a:rPr lang="ro-RO" sz="1100" dirty="0" smtClean="0">
                          <a:latin typeface="Calibri" pitchFamily="34" charset="0"/>
                        </a:rPr>
                        <a:t>p</a:t>
                      </a:r>
                      <a:r>
                        <a:rPr lang="vi-VN" sz="1100" dirty="0" smtClean="0">
                          <a:latin typeface="Calibri" pitchFamily="34" charset="0"/>
                        </a:rPr>
                        <a:t>ropunerile trebuie să faciliteze punerea în aplicare a materialelor inteligente</a:t>
                      </a:r>
                      <a:r>
                        <a:rPr lang="ro-RO" sz="1100" dirty="0" smtClean="0">
                          <a:latin typeface="Calibri" pitchFamily="34" charset="0"/>
                        </a:rPr>
                        <a:t> </a:t>
                      </a:r>
                      <a:r>
                        <a:rPr lang="es-ES" sz="1100" dirty="0" smtClean="0">
                          <a:latin typeface="Calibri" pitchFamily="34" charset="0"/>
                        </a:rPr>
                        <a:t>pe baza nanomaterialelor bio-inspirate biomimetice</a:t>
                      </a:r>
                      <a:r>
                        <a:rPr lang="vi-VN" sz="1100" dirty="0" smtClean="0">
                          <a:latin typeface="Calibri" pitchFamily="34" charset="0"/>
                        </a:rPr>
                        <a:t> pentru aplicații în transport, bunuri de larg consum și tehnologii de informație și comunicare. </a:t>
                      </a:r>
                      <a:r>
                        <a:rPr lang="ro-RO" sz="1100" b="1" baseline="0" dirty="0" smtClean="0">
                          <a:solidFill>
                            <a:srgbClr val="FF0000"/>
                          </a:solidFill>
                          <a:latin typeface="Calibri" pitchFamily="34" charset="0"/>
                        </a:rPr>
                        <a:t>(RIA)</a:t>
                      </a:r>
                      <a:endParaRPr lang="en-US" sz="1100" b="1" dirty="0" smtClean="0">
                        <a:solidFill>
                          <a:srgbClr val="FF0000"/>
                        </a:solidFill>
                        <a:latin typeface="Calibri" pitchFamily="34" charset="0"/>
                      </a:endParaRPr>
                    </a:p>
                  </a:txBody>
                  <a:tcPr/>
                </a:tc>
                <a:tc>
                  <a:txBody>
                    <a:bodyPr/>
                    <a:lstStyle/>
                    <a:p>
                      <a:r>
                        <a:rPr lang="ro-RO" sz="1100" b="1" dirty="0" smtClean="0"/>
                        <a:t>114,19</a:t>
                      </a:r>
                      <a:r>
                        <a:rPr lang="ro-RO" sz="1100" dirty="0" smtClean="0"/>
                        <a:t> /</a:t>
                      </a:r>
                      <a:r>
                        <a:rPr lang="ro-RO" sz="1100" baseline="0" dirty="0" smtClean="0"/>
                        <a:t> între 5-8 mil.</a:t>
                      </a:r>
                      <a:endParaRPr lang="ru-RU" sz="1100" dirty="0"/>
                    </a:p>
                  </a:txBody>
                  <a:tcPr anchor="ctr"/>
                </a:tc>
                <a:tc rowSpan="4">
                  <a:txBody>
                    <a:bodyPr/>
                    <a:lstStyle/>
                    <a:p>
                      <a:pPr marL="285750" marR="0" lvl="0" indent="-285750" algn="ctr" defTabSz="914400" rtl="0" eaLnBrk="1" fontAlgn="auto" latinLnBrk="0" hangingPunct="1">
                        <a:lnSpc>
                          <a:spcPct val="115000"/>
                        </a:lnSpc>
                        <a:spcBef>
                          <a:spcPts val="0"/>
                        </a:spcBef>
                        <a:spcAft>
                          <a:spcPts val="1000"/>
                        </a:spcAft>
                        <a:buClrTx/>
                        <a:buSzTx/>
                        <a:buFontTx/>
                        <a:buNone/>
                        <a:tabLst/>
                        <a:defRPr/>
                      </a:pPr>
                      <a:endParaRPr kumimoji="0" lang="ro-RO" sz="1100" u="none" strike="noStrike" kern="1200" cap="none" spc="0" normalizeH="0" baseline="0" noProof="0" dirty="0" smtClean="0">
                        <a:ln>
                          <a:noFill/>
                        </a:ln>
                        <a:effectLst/>
                        <a:uLnTx/>
                        <a:uFillTx/>
                      </a:endParaRPr>
                    </a:p>
                    <a:p>
                      <a:pPr marL="285750" marR="0" lvl="0" indent="-285750" algn="ctr" defTabSz="914400" rtl="0" eaLnBrk="1" fontAlgn="auto" latinLnBrk="0" hangingPunct="1">
                        <a:lnSpc>
                          <a:spcPct val="115000"/>
                        </a:lnSpc>
                        <a:spcBef>
                          <a:spcPts val="0"/>
                        </a:spcBef>
                        <a:spcAft>
                          <a:spcPts val="1000"/>
                        </a:spcAft>
                        <a:buClrTx/>
                        <a:buSzTx/>
                        <a:buFontTx/>
                        <a:buNone/>
                        <a:tabLst/>
                        <a:defRPr/>
                      </a:pPr>
                      <a:endParaRPr kumimoji="0" lang="ro-RO" sz="1100" u="sng" strike="noStrike" kern="1200" cap="none" spc="0" normalizeH="0" baseline="0" noProof="0" dirty="0" smtClean="0">
                        <a:ln>
                          <a:noFill/>
                        </a:ln>
                        <a:effectLst/>
                        <a:uLnTx/>
                        <a:uFillTx/>
                      </a:endParaRPr>
                    </a:p>
                    <a:p>
                      <a:pPr marL="285750" marR="0" lvl="0" indent="-285750" algn="ctr" defTabSz="914400" rtl="0" eaLnBrk="1" fontAlgn="auto" latinLnBrk="0" hangingPunct="1">
                        <a:lnSpc>
                          <a:spcPct val="115000"/>
                        </a:lnSpc>
                        <a:spcBef>
                          <a:spcPts val="0"/>
                        </a:spcBef>
                        <a:spcAft>
                          <a:spcPts val="1000"/>
                        </a:spcAft>
                        <a:buClrTx/>
                        <a:buSzTx/>
                        <a:buFont typeface="Wingdings" pitchFamily="2" charset="2"/>
                        <a:buChar char="Ø"/>
                        <a:tabLst/>
                        <a:defRPr/>
                      </a:pPr>
                      <a:r>
                        <a:rPr kumimoji="0" lang="ro-RO" sz="1100" u="sng" strike="noStrike" kern="1200" cap="none" spc="0" normalizeH="0" baseline="0" noProof="0" dirty="0" smtClean="0">
                          <a:ln>
                            <a:noFill/>
                          </a:ln>
                          <a:effectLst/>
                          <a:uLnTx/>
                          <a:uFillTx/>
                          <a:latin typeface="Calibri" pitchFamily="34" charset="0"/>
                        </a:rPr>
                        <a:t>Lansarea apelului:</a:t>
                      </a:r>
                      <a:endParaRPr kumimoji="0" lang="en-US" sz="1100" u="sng" strike="noStrike" kern="1200" cap="none" spc="0" normalizeH="0" baseline="0" noProof="0" dirty="0" smtClean="0">
                        <a:ln>
                          <a:noFill/>
                        </a:ln>
                        <a:effectLst/>
                        <a:uLnTx/>
                        <a:uFillTx/>
                        <a:latin typeface="Calibri" pitchFamily="34" charset="0"/>
                      </a:endParaRPr>
                    </a:p>
                    <a:p>
                      <a:pPr marL="285750" marR="0" lvl="0" indent="-285750" algn="ctr" defTabSz="914400" rtl="0" eaLnBrk="1" fontAlgn="auto" latinLnBrk="0" hangingPunct="1">
                        <a:lnSpc>
                          <a:spcPct val="115000"/>
                        </a:lnSpc>
                        <a:spcBef>
                          <a:spcPts val="0"/>
                        </a:spcBef>
                        <a:spcAft>
                          <a:spcPts val="1000"/>
                        </a:spcAft>
                        <a:buClrTx/>
                        <a:buSzTx/>
                        <a:buFontTx/>
                        <a:buNone/>
                        <a:tabLst/>
                        <a:defRPr/>
                      </a:pPr>
                      <a:r>
                        <a:rPr kumimoji="0" lang="en-US" sz="1100" u="none" strike="noStrike" kern="1200" cap="none" spc="0" normalizeH="0" baseline="0" noProof="0" dirty="0" smtClean="0">
                          <a:ln>
                            <a:noFill/>
                          </a:ln>
                          <a:effectLst/>
                          <a:uLnTx/>
                          <a:uFillTx/>
                          <a:latin typeface="Calibri" pitchFamily="34" charset="0"/>
                        </a:rPr>
                        <a:t>11.05.2016</a:t>
                      </a:r>
                    </a:p>
                    <a:p>
                      <a:pPr marL="285750" marR="0" lvl="0" indent="-285750" algn="ctr" defTabSz="914400" rtl="0" eaLnBrk="1" fontAlgn="auto" latinLnBrk="0" hangingPunct="1">
                        <a:lnSpc>
                          <a:spcPct val="115000"/>
                        </a:lnSpc>
                        <a:spcBef>
                          <a:spcPts val="0"/>
                        </a:spcBef>
                        <a:spcAft>
                          <a:spcPts val="1000"/>
                        </a:spcAft>
                        <a:buClrTx/>
                        <a:buSzTx/>
                        <a:buFontTx/>
                        <a:buNone/>
                        <a:tabLst/>
                        <a:defRPr/>
                      </a:pPr>
                      <a:endParaRPr kumimoji="0" lang="ro-RO" sz="1100" u="sng" strike="noStrike" kern="1200" cap="none" spc="0" normalizeH="0" baseline="0" noProof="0" dirty="0" smtClean="0">
                        <a:ln>
                          <a:noFill/>
                        </a:ln>
                        <a:effectLst/>
                        <a:uLnTx/>
                        <a:uFillTx/>
                        <a:latin typeface="Calibri" pitchFamily="34" charset="0"/>
                      </a:endParaRPr>
                    </a:p>
                    <a:p>
                      <a:pPr marL="285750" marR="0" lvl="0" indent="-285750" algn="ctr" defTabSz="914400" rtl="0" eaLnBrk="1" fontAlgn="auto" latinLnBrk="0" hangingPunct="1">
                        <a:lnSpc>
                          <a:spcPct val="115000"/>
                        </a:lnSpc>
                        <a:spcBef>
                          <a:spcPts val="0"/>
                        </a:spcBef>
                        <a:spcAft>
                          <a:spcPts val="1000"/>
                        </a:spcAft>
                        <a:buClrTx/>
                        <a:buSzTx/>
                        <a:buFontTx/>
                        <a:buNone/>
                        <a:tabLst/>
                        <a:defRPr/>
                      </a:pPr>
                      <a:endParaRPr kumimoji="0" lang="ro-RO" sz="1100" u="sng" strike="noStrike" kern="1200" cap="none" spc="0" normalizeH="0" baseline="0" noProof="0" dirty="0" smtClean="0">
                        <a:ln>
                          <a:noFill/>
                        </a:ln>
                        <a:effectLst/>
                        <a:uLnTx/>
                        <a:uFillTx/>
                        <a:latin typeface="Calibri" pitchFamily="34" charset="0"/>
                      </a:endParaRPr>
                    </a:p>
                    <a:p>
                      <a:pPr marL="285750" marR="0" lvl="0" indent="-285750" algn="ctr" defTabSz="914400" rtl="0" eaLnBrk="1" fontAlgn="auto" latinLnBrk="0" hangingPunct="1">
                        <a:lnSpc>
                          <a:spcPct val="115000"/>
                        </a:lnSpc>
                        <a:spcBef>
                          <a:spcPts val="0"/>
                        </a:spcBef>
                        <a:spcAft>
                          <a:spcPts val="1000"/>
                        </a:spcAft>
                        <a:buClrTx/>
                        <a:buSzTx/>
                        <a:buFont typeface="Wingdings" pitchFamily="2" charset="2"/>
                        <a:buChar char="Ø"/>
                        <a:tabLst/>
                        <a:defRPr/>
                      </a:pPr>
                      <a:r>
                        <a:rPr kumimoji="0" lang="vi-VN" sz="1100" u="sng" strike="noStrike" kern="1200" cap="none" spc="0" normalizeH="0" baseline="0" noProof="0" dirty="0" smtClean="0">
                          <a:ln>
                            <a:noFill/>
                          </a:ln>
                          <a:effectLst/>
                          <a:uLnTx/>
                          <a:uFillTx/>
                          <a:latin typeface="Calibri" pitchFamily="34" charset="0"/>
                        </a:rPr>
                        <a:t>Termeni limită</a:t>
                      </a:r>
                      <a:r>
                        <a:rPr kumimoji="0" lang="ro-RO" sz="1100" u="sng" strike="noStrike" kern="1200" cap="none" spc="0" normalizeH="0" baseline="0" noProof="0" dirty="0" smtClean="0">
                          <a:ln>
                            <a:noFill/>
                          </a:ln>
                          <a:effectLst/>
                          <a:uLnTx/>
                          <a:uFillTx/>
                          <a:latin typeface="Calibri" pitchFamily="34" charset="0"/>
                        </a:rPr>
                        <a:t>:</a:t>
                      </a:r>
                      <a:endParaRPr kumimoji="0" lang="en-US" sz="1100" u="sng" strike="noStrike" kern="1200" cap="none" spc="0" normalizeH="0" baseline="0" noProof="0" dirty="0" smtClean="0">
                        <a:ln>
                          <a:noFill/>
                        </a:ln>
                        <a:effectLst/>
                        <a:uLnTx/>
                        <a:uFillTx/>
                        <a:latin typeface="Calibri" pitchFamily="34" charset="0"/>
                      </a:endParaRPr>
                    </a:p>
                    <a:p>
                      <a:pPr marL="285750" marR="0" lvl="0" indent="-285750" algn="ctr" defTabSz="914400" rtl="0" eaLnBrk="1" fontAlgn="auto" latinLnBrk="0" hangingPunct="1">
                        <a:lnSpc>
                          <a:spcPct val="115000"/>
                        </a:lnSpc>
                        <a:spcBef>
                          <a:spcPts val="0"/>
                        </a:spcBef>
                        <a:spcAft>
                          <a:spcPts val="1000"/>
                        </a:spcAft>
                        <a:buClrTx/>
                        <a:buSzTx/>
                        <a:buFontTx/>
                        <a:buNone/>
                        <a:tabLst/>
                        <a:defRPr/>
                      </a:pPr>
                      <a:r>
                        <a:rPr kumimoji="0" lang="ro-RO" sz="1100" u="none" strike="noStrike" kern="1200" cap="none" spc="0" normalizeH="0" baseline="0" noProof="0" dirty="0" smtClean="0">
                          <a:ln>
                            <a:noFill/>
                          </a:ln>
                          <a:effectLst/>
                          <a:uLnTx/>
                          <a:uFillTx/>
                          <a:latin typeface="Calibri" pitchFamily="34" charset="0"/>
                        </a:rPr>
                        <a:t>I</a:t>
                      </a:r>
                      <a:r>
                        <a:rPr kumimoji="0" lang="vi-VN" sz="1100" u="none" strike="noStrike" kern="1200" cap="none" spc="0" normalizeH="0" baseline="0" noProof="0" dirty="0" smtClean="0">
                          <a:ln>
                            <a:noFill/>
                          </a:ln>
                          <a:effectLst/>
                          <a:uLnTx/>
                          <a:uFillTx/>
                          <a:latin typeface="Calibri" pitchFamily="34" charset="0"/>
                        </a:rPr>
                        <a:t> </a:t>
                      </a:r>
                      <a:r>
                        <a:rPr kumimoji="0" lang="ro-RO" sz="1100" u="none" strike="noStrike" kern="1200" cap="none" spc="0" normalizeH="0" baseline="0" noProof="0" dirty="0" smtClean="0">
                          <a:ln>
                            <a:noFill/>
                          </a:ln>
                          <a:effectLst/>
                          <a:uLnTx/>
                          <a:uFillTx/>
                          <a:latin typeface="Calibri" pitchFamily="34" charset="0"/>
                        </a:rPr>
                        <a:t>. </a:t>
                      </a:r>
                      <a:r>
                        <a:rPr kumimoji="0" lang="vi-VN" sz="1100" u="none" strike="noStrike" kern="1200" cap="none" spc="0" normalizeH="0" baseline="0" noProof="0" dirty="0" smtClean="0">
                          <a:ln>
                            <a:noFill/>
                          </a:ln>
                          <a:effectLst/>
                          <a:uLnTx/>
                          <a:uFillTx/>
                          <a:latin typeface="Calibri" pitchFamily="34" charset="0"/>
                        </a:rPr>
                        <a:t>Prima etapă: </a:t>
                      </a:r>
                      <a:r>
                        <a:rPr kumimoji="0" lang="en-US" sz="1100" u="none" strike="noStrike" kern="1200" cap="none" spc="0" normalizeH="0" baseline="0" noProof="0" dirty="0" smtClean="0">
                          <a:ln>
                            <a:noFill/>
                          </a:ln>
                          <a:effectLst/>
                          <a:uLnTx/>
                          <a:uFillTx/>
                          <a:latin typeface="Calibri" pitchFamily="34" charset="0"/>
                        </a:rPr>
                        <a:t>27.10.2016</a:t>
                      </a:r>
                      <a:endParaRPr kumimoji="0" lang="ro-RO" sz="1100" u="none" strike="noStrike" kern="1200" cap="none" spc="0" normalizeH="0" baseline="0" noProof="0" dirty="0" smtClean="0">
                        <a:ln>
                          <a:noFill/>
                        </a:ln>
                        <a:effectLst/>
                        <a:uLnTx/>
                        <a:uFillTx/>
                        <a:latin typeface="Calibri" pitchFamily="34" charset="0"/>
                      </a:endParaRPr>
                    </a:p>
                    <a:p>
                      <a:pPr marL="285750" marR="0" lvl="0" indent="-285750" algn="ctr" defTabSz="914400" rtl="0" eaLnBrk="1" fontAlgn="auto" latinLnBrk="0" hangingPunct="1">
                        <a:lnSpc>
                          <a:spcPct val="115000"/>
                        </a:lnSpc>
                        <a:spcBef>
                          <a:spcPts val="0"/>
                        </a:spcBef>
                        <a:spcAft>
                          <a:spcPts val="1000"/>
                        </a:spcAft>
                        <a:buClrTx/>
                        <a:buSzTx/>
                        <a:buFontTx/>
                        <a:buNone/>
                        <a:tabLst/>
                        <a:defRPr/>
                      </a:pPr>
                      <a:r>
                        <a:rPr kumimoji="0" lang="en-US" sz="1100" u="none" strike="noStrike" kern="1200" cap="none" spc="0" normalizeH="0" baseline="0" noProof="0" dirty="0" smtClean="0">
                          <a:ln>
                            <a:noFill/>
                          </a:ln>
                          <a:effectLst/>
                          <a:uLnTx/>
                          <a:uFillTx/>
                          <a:latin typeface="Calibri" pitchFamily="34" charset="0"/>
                        </a:rPr>
                        <a:t>II.</a:t>
                      </a:r>
                      <a:r>
                        <a:rPr kumimoji="0" lang="ro-RO" sz="1100" u="none" strike="noStrike" kern="1200" cap="none" spc="0" normalizeH="0" baseline="0" noProof="0" dirty="0" smtClean="0">
                          <a:ln>
                            <a:noFill/>
                          </a:ln>
                          <a:effectLst/>
                          <a:uLnTx/>
                          <a:uFillTx/>
                          <a:latin typeface="Calibri" pitchFamily="34" charset="0"/>
                        </a:rPr>
                        <a:t> </a:t>
                      </a:r>
                      <a:r>
                        <a:rPr kumimoji="0" lang="vi-VN" sz="1100" u="none" strike="noStrike" kern="1200" cap="none" spc="0" normalizeH="0" baseline="0" noProof="0" dirty="0" smtClean="0">
                          <a:ln>
                            <a:noFill/>
                          </a:ln>
                          <a:effectLst/>
                          <a:uLnTx/>
                          <a:uFillTx/>
                          <a:latin typeface="Calibri" pitchFamily="34" charset="0"/>
                        </a:rPr>
                        <a:t>A 2-a etapă: </a:t>
                      </a:r>
                      <a:r>
                        <a:rPr kumimoji="0" lang="en-US" sz="1100" u="none" strike="noStrike" kern="1200" cap="none" spc="0" normalizeH="0" baseline="0" noProof="0" dirty="0" smtClean="0">
                          <a:ln>
                            <a:noFill/>
                          </a:ln>
                          <a:effectLst/>
                          <a:uLnTx/>
                          <a:uFillTx/>
                          <a:latin typeface="Calibri" pitchFamily="34" charset="0"/>
                        </a:rPr>
                        <a:t>04.05.2017</a:t>
                      </a:r>
                      <a:endParaRPr kumimoji="0" lang="ru-RU" sz="1100" b="0" i="0" u="none" strike="noStrike" kern="1200" cap="none" spc="0" normalizeH="0" baseline="0" noProof="0" dirty="0">
                        <a:ln>
                          <a:noFill/>
                        </a:ln>
                        <a:solidFill>
                          <a:prstClr val="black"/>
                        </a:solidFill>
                        <a:effectLst/>
                        <a:uLnTx/>
                        <a:uFillTx/>
                        <a:latin typeface="Calibri" pitchFamily="34" charset="0"/>
                        <a:ea typeface="Times New Roman"/>
                        <a:cs typeface="Times New Roman"/>
                      </a:endParaRPr>
                    </a:p>
                  </a:txBody>
                  <a:tcPr marL="114300" marR="114300" marT="0" marB="0"/>
                </a:tc>
              </a:tr>
              <a:tr h="966836">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100" b="1" kern="1200" dirty="0" smtClean="0">
                          <a:solidFill>
                            <a:srgbClr val="0000FF"/>
                          </a:solidFill>
                          <a:latin typeface="Calibri" pitchFamily="34" charset="0"/>
                        </a:rPr>
                        <a:t>NMBP-05-2017:</a:t>
                      </a:r>
                      <a:r>
                        <a:rPr lang="en-US" sz="1100" b="1" kern="1200" dirty="0" smtClean="0">
                          <a:latin typeface="Calibri" pitchFamily="34" charset="0"/>
                        </a:rPr>
                        <a:t> Advanced materials and innovative design for improved functionality and aesthetics in high added value consumer goods</a:t>
                      </a:r>
                      <a:endParaRPr lang="ro-RO" sz="1100" b="1" kern="1200" dirty="0" smtClean="0">
                        <a:latin typeface="Calibri"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ro-RO" sz="1100" b="1" dirty="0" smtClean="0">
                          <a:solidFill>
                            <a:srgbClr val="FF0000"/>
                          </a:solidFill>
                          <a:latin typeface="Calibri" pitchFamily="34" charset="0"/>
                        </a:rPr>
                        <a:t>(TRL</a:t>
                      </a:r>
                      <a:r>
                        <a:rPr lang="ro-RO" sz="1100" b="1" baseline="0" dirty="0" smtClean="0">
                          <a:solidFill>
                            <a:srgbClr val="FF0000"/>
                          </a:solidFill>
                          <a:latin typeface="Calibri" pitchFamily="34" charset="0"/>
                        </a:rPr>
                        <a:t> 4 </a:t>
                      </a:r>
                      <a:r>
                        <a:rPr lang="en-US" sz="1100" b="1" baseline="0" dirty="0" smtClean="0">
                          <a:solidFill>
                            <a:srgbClr val="FF0000"/>
                          </a:solidFill>
                          <a:latin typeface="Calibri" pitchFamily="34" charset="0"/>
                        </a:rPr>
                        <a:t>/</a:t>
                      </a:r>
                      <a:r>
                        <a:rPr lang="ro-RO" sz="1100" b="1" baseline="0" dirty="0" smtClean="0">
                          <a:solidFill>
                            <a:srgbClr val="FF0000"/>
                          </a:solidFill>
                          <a:latin typeface="Calibri" pitchFamily="34" charset="0"/>
                        </a:rPr>
                        <a:t>6</a:t>
                      </a:r>
                      <a:r>
                        <a:rPr lang="en-US" sz="1100" b="1" baseline="0" dirty="0" smtClean="0">
                          <a:solidFill>
                            <a:srgbClr val="FF0000"/>
                          </a:solidFill>
                          <a:latin typeface="Calibri" pitchFamily="34" charset="0"/>
                        </a:rPr>
                        <a:t>-7</a:t>
                      </a:r>
                      <a:r>
                        <a:rPr lang="ro-RO" sz="1100" b="1" baseline="0" dirty="0" smtClean="0">
                          <a:solidFill>
                            <a:srgbClr val="FF0000"/>
                          </a:solidFill>
                          <a:latin typeface="Calibri" pitchFamily="34" charset="0"/>
                        </a:rPr>
                        <a:t>)</a:t>
                      </a:r>
                      <a:endParaRPr lang="en-US" sz="1100" b="1" kern="1200" dirty="0" smtClean="0">
                        <a:solidFill>
                          <a:srgbClr val="FF0000"/>
                        </a:solidFill>
                        <a:latin typeface="Calibri" pitchFamily="34" charset="0"/>
                        <a:ea typeface="+mn-ea"/>
                        <a:cs typeface="+mn-cs"/>
                      </a:endParaRP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1100" b="1" dirty="0" smtClean="0">
                          <a:latin typeface="Calibri" pitchFamily="34" charset="0"/>
                        </a:rPr>
                        <a:t>Materiale avansate si design inovator pentru funcționalitate îmbunătățită și estetică în bunuri de larg consum cu valoare adăugată mare</a:t>
                      </a:r>
                      <a:r>
                        <a:rPr lang="ro-RO" sz="1100" b="1" dirty="0" smtClean="0">
                          <a:latin typeface="Calibri" pitchFamily="34" charset="0"/>
                        </a:rPr>
                        <a:t>: </a:t>
                      </a:r>
                      <a:r>
                        <a:rPr lang="ro-RO" sz="1100" dirty="0" smtClean="0">
                          <a:latin typeface="Calibri" pitchFamily="34" charset="0"/>
                        </a:rPr>
                        <a:t>propunerile ar trebui să </a:t>
                      </a:r>
                      <a:r>
                        <a:rPr lang="it-IT" sz="1100" dirty="0" smtClean="0">
                          <a:latin typeface="Calibri" pitchFamily="34" charset="0"/>
                        </a:rPr>
                        <a:t>abordeze dezvoltarea unor materiale avansate inovatoare pentru utilizarea lor în sectoarele industriei creative</a:t>
                      </a:r>
                      <a:r>
                        <a:rPr lang="ro-RO" sz="1100" dirty="0" smtClean="0">
                          <a:latin typeface="Calibri" pitchFamily="34" charset="0"/>
                        </a:rPr>
                        <a:t>.</a:t>
                      </a:r>
                      <a:r>
                        <a:rPr lang="it-IT" sz="1100" dirty="0" smtClean="0">
                          <a:latin typeface="Calibri" pitchFamily="34" charset="0"/>
                        </a:rPr>
                        <a:t> </a:t>
                      </a:r>
                      <a:r>
                        <a:rPr lang="ro-RO" sz="1100" b="1" baseline="0" dirty="0" smtClean="0">
                          <a:solidFill>
                            <a:srgbClr val="FF0000"/>
                          </a:solidFill>
                          <a:latin typeface="Calibri" pitchFamily="34" charset="0"/>
                        </a:rPr>
                        <a:t>(IA)</a:t>
                      </a:r>
                      <a:endParaRPr lang="en-US" sz="1100" b="1" kern="1200" dirty="0" smtClean="0">
                        <a:solidFill>
                          <a:srgbClr val="FF0000"/>
                        </a:solidFill>
                        <a:latin typeface="Calibri" pitchFamily="34" charset="0"/>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100" b="1" dirty="0" smtClean="0"/>
                        <a:t>114,19</a:t>
                      </a:r>
                      <a:r>
                        <a:rPr lang="ro-RO" sz="1100" dirty="0" smtClean="0"/>
                        <a:t> /</a:t>
                      </a:r>
                      <a:r>
                        <a:rPr lang="ro-RO" sz="1100" baseline="0" dirty="0" smtClean="0"/>
                        <a:t> între 5-7 mil.</a:t>
                      </a:r>
                      <a:endParaRPr lang="ru-RU" sz="1100" dirty="0" smtClean="0"/>
                    </a:p>
                    <a:p>
                      <a:endParaRPr lang="ru-RU" sz="1100" b="1" dirty="0"/>
                    </a:p>
                  </a:txBody>
                  <a:tcPr anchor="ct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p>
                  </a:txBody>
                  <a:tcPr anchor="ctr"/>
                </a:tc>
              </a:tr>
              <a:tr h="81912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100" b="1" kern="1200" dirty="0" smtClean="0">
                          <a:solidFill>
                            <a:srgbClr val="0000FF"/>
                          </a:solidFill>
                          <a:latin typeface="Calibri" pitchFamily="34" charset="0"/>
                        </a:rPr>
                        <a:t>NMBP-06-2017:</a:t>
                      </a:r>
                      <a:r>
                        <a:rPr lang="en-US" sz="1100" b="1" kern="1200" dirty="0" smtClean="0">
                          <a:latin typeface="Calibri" pitchFamily="34" charset="0"/>
                        </a:rPr>
                        <a:t> Improved material durability in buildings and infrastructures, including offshore</a:t>
                      </a:r>
                      <a:endParaRPr lang="ro-RO" sz="1100" b="1" kern="1200" dirty="0" smtClean="0">
                        <a:latin typeface="Calibri"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ro-RO" sz="1100" b="1" dirty="0" smtClean="0">
                          <a:solidFill>
                            <a:srgbClr val="FF0000"/>
                          </a:solidFill>
                          <a:latin typeface="Calibri" pitchFamily="34" charset="0"/>
                        </a:rPr>
                        <a:t>(TRL</a:t>
                      </a:r>
                      <a:r>
                        <a:rPr lang="ro-RO" sz="1100" b="1" baseline="0" dirty="0" smtClean="0">
                          <a:solidFill>
                            <a:srgbClr val="FF0000"/>
                          </a:solidFill>
                          <a:latin typeface="Calibri" pitchFamily="34" charset="0"/>
                        </a:rPr>
                        <a:t> </a:t>
                      </a:r>
                      <a:r>
                        <a:rPr lang="en-US" sz="1100" b="1" baseline="0" dirty="0" smtClean="0">
                          <a:solidFill>
                            <a:srgbClr val="FF0000"/>
                          </a:solidFill>
                          <a:latin typeface="Calibri" pitchFamily="34" charset="0"/>
                        </a:rPr>
                        <a:t>4</a:t>
                      </a:r>
                      <a:r>
                        <a:rPr lang="ro-RO" sz="1100" b="1" baseline="0" dirty="0" smtClean="0">
                          <a:solidFill>
                            <a:srgbClr val="FF0000"/>
                          </a:solidFill>
                          <a:latin typeface="Calibri" pitchFamily="34" charset="0"/>
                        </a:rPr>
                        <a:t>-6)</a:t>
                      </a:r>
                      <a:endParaRPr lang="en-US" sz="1100" b="1" kern="1200" dirty="0" smtClean="0">
                        <a:solidFill>
                          <a:srgbClr val="FF0000"/>
                        </a:solidFill>
                        <a:latin typeface="Calibri" pitchFamily="34" charset="0"/>
                        <a:ea typeface="+mn-ea"/>
                        <a:cs typeface="+mn-cs"/>
                      </a:endParaRP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1100" b="1" dirty="0" smtClean="0">
                          <a:latin typeface="Calibri" pitchFamily="34" charset="0"/>
                        </a:rPr>
                        <a:t>Durabilitate îmbunătățită a materialelor în clădiri și infrastructuri, inclusiv pe țărm</a:t>
                      </a:r>
                      <a:r>
                        <a:rPr lang="ro-RO" sz="1100" b="1" dirty="0" smtClean="0">
                          <a:latin typeface="Calibri" pitchFamily="34" charset="0"/>
                        </a:rPr>
                        <a:t>: </a:t>
                      </a:r>
                      <a:r>
                        <a:rPr lang="ro-RO" sz="1100" dirty="0" smtClean="0">
                          <a:latin typeface="Calibri" pitchFamily="34" charset="0"/>
                        </a:rPr>
                        <a:t>propunerile ar trebui să </a:t>
                      </a:r>
                      <a:r>
                        <a:rPr lang="vi-VN" sz="1100" dirty="0" smtClean="0">
                          <a:latin typeface="Calibri" pitchFamily="34" charset="0"/>
                        </a:rPr>
                        <a:t>abordeze următoarele activități: înțelegerea teoretică a factorilor care afectează durabilitatea materialelor</a:t>
                      </a:r>
                      <a:r>
                        <a:rPr lang="ro-RO" sz="1100" dirty="0" smtClean="0">
                          <a:latin typeface="Calibri" pitchFamily="34" charset="0"/>
                        </a:rPr>
                        <a:t>, </a:t>
                      </a:r>
                      <a:r>
                        <a:rPr lang="vi-VN" sz="1100" dirty="0" smtClean="0">
                          <a:latin typeface="Calibri" pitchFamily="34" charset="0"/>
                        </a:rPr>
                        <a:t>metode experimentale pentru a măsura durabilitatea, proceduri de inspecție și instrumente de monitorizare non-distructive</a:t>
                      </a:r>
                      <a:r>
                        <a:rPr lang="ro-RO" sz="1100" dirty="0" smtClean="0">
                          <a:latin typeface="Calibri" pitchFamily="34" charset="0"/>
                        </a:rPr>
                        <a:t>,</a:t>
                      </a:r>
                      <a:r>
                        <a:rPr lang="vi-VN" sz="1100" dirty="0" smtClean="0">
                          <a:latin typeface="Calibri" pitchFamily="34" charset="0"/>
                        </a:rPr>
                        <a:t> dezvoltarea materialelor noi și mai durabile</a:t>
                      </a:r>
                      <a:r>
                        <a:rPr lang="ro-RO" sz="1100" baseline="0" dirty="0" smtClean="0">
                          <a:latin typeface="Calibri" pitchFamily="34" charset="0"/>
                        </a:rPr>
                        <a:t>. </a:t>
                      </a:r>
                      <a:r>
                        <a:rPr lang="ro-RO" sz="1100" b="1" baseline="0" dirty="0" smtClean="0">
                          <a:solidFill>
                            <a:srgbClr val="FF0000"/>
                          </a:solidFill>
                          <a:latin typeface="Calibri" pitchFamily="34" charset="0"/>
                        </a:rPr>
                        <a:t>(RIA)</a:t>
                      </a:r>
                      <a:endParaRPr lang="en-US" sz="1100" b="1" kern="1200" dirty="0" smtClean="0">
                        <a:solidFill>
                          <a:srgbClr val="FF0000"/>
                        </a:solidFill>
                        <a:latin typeface="Calibri" pitchFamily="34" charset="0"/>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100" b="1" dirty="0" smtClean="0"/>
                        <a:t>114,19</a:t>
                      </a:r>
                      <a:r>
                        <a:rPr lang="ro-RO" sz="1100" dirty="0" smtClean="0"/>
                        <a:t> /</a:t>
                      </a:r>
                      <a:r>
                        <a:rPr lang="ro-RO" sz="1100" baseline="0" dirty="0" smtClean="0"/>
                        <a:t> între 3-6 mil.</a:t>
                      </a:r>
                      <a:endParaRPr lang="ru-RU" sz="1100" dirty="0" smtClean="0"/>
                    </a:p>
                  </a:txBody>
                  <a:tcPr anchor="ctr"/>
                </a:tc>
                <a:tc vMerge="1">
                  <a:txBody>
                    <a:bodyPr/>
                    <a:lstStyle/>
                    <a:p>
                      <a:pPr marL="285750" marR="0" lvl="0" indent="-285750" algn="ctr" defTabSz="914400" rtl="0" eaLnBrk="1" fontAlgn="auto" latinLnBrk="0" hangingPunct="1">
                        <a:lnSpc>
                          <a:spcPct val="115000"/>
                        </a:lnSpc>
                        <a:spcBef>
                          <a:spcPts val="0"/>
                        </a:spcBef>
                        <a:spcAft>
                          <a:spcPts val="1000"/>
                        </a:spcAft>
                        <a:buClrTx/>
                        <a:buSzTx/>
                        <a:buFontTx/>
                        <a:buNone/>
                        <a:tabLst/>
                        <a:defRPr/>
                      </a:pPr>
                      <a:endParaRPr kumimoji="0" lang="ru-RU" sz="1100" b="0" i="0" u="none" strike="noStrike" kern="1200" cap="none" spc="0" normalizeH="0" baseline="0" noProof="0" dirty="0">
                        <a:ln>
                          <a:noFill/>
                        </a:ln>
                        <a:solidFill>
                          <a:prstClr val="black"/>
                        </a:solidFill>
                        <a:effectLst/>
                        <a:uLnTx/>
                        <a:uFillTx/>
                        <a:latin typeface="+mn-lt"/>
                        <a:ea typeface="Times New Roman"/>
                        <a:cs typeface="Times New Roman"/>
                      </a:endParaRPr>
                    </a:p>
                  </a:txBody>
                  <a:tcPr marL="114300" marR="114300" marT="0" marB="0"/>
                </a:tc>
              </a:tr>
              <a:tr h="49389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100" b="1" kern="1200" dirty="0" smtClean="0">
                          <a:solidFill>
                            <a:srgbClr val="0000FF"/>
                          </a:solidFill>
                          <a:latin typeface="Calibri" pitchFamily="34" charset="0"/>
                        </a:rPr>
                        <a:t>NMBP-07-2017: </a:t>
                      </a:r>
                      <a:r>
                        <a:rPr lang="en-US" sz="1100" b="1" kern="1200" dirty="0" smtClean="0">
                          <a:latin typeface="Calibri" pitchFamily="34" charset="0"/>
                        </a:rPr>
                        <a:t>Systems of materials </a:t>
                      </a:r>
                      <a:r>
                        <a:rPr lang="en-US" sz="1100" b="1" kern="1200" dirty="0" err="1" smtClean="0">
                          <a:latin typeface="Calibri" pitchFamily="34" charset="0"/>
                        </a:rPr>
                        <a:t>characterisation</a:t>
                      </a:r>
                      <a:r>
                        <a:rPr lang="en-US" sz="1100" b="1" kern="1200" dirty="0" smtClean="0">
                          <a:latin typeface="Calibri" pitchFamily="34" charset="0"/>
                        </a:rPr>
                        <a:t> for model, product and process </a:t>
                      </a:r>
                      <a:r>
                        <a:rPr lang="en-US" sz="1100" b="1" kern="1200" dirty="0" err="1" smtClean="0">
                          <a:latin typeface="Calibri" pitchFamily="34" charset="0"/>
                        </a:rPr>
                        <a:t>optimisation</a:t>
                      </a:r>
                      <a:endParaRPr lang="ro-RO" sz="1100" b="1" kern="1200" dirty="0" smtClean="0">
                        <a:latin typeface="Calibri"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ro-RO" sz="1100" b="1" dirty="0" smtClean="0">
                          <a:solidFill>
                            <a:srgbClr val="FF0000"/>
                          </a:solidFill>
                          <a:latin typeface="Calibri" pitchFamily="34" charset="0"/>
                        </a:rPr>
                        <a:t>(TRL</a:t>
                      </a:r>
                      <a:r>
                        <a:rPr lang="ro-RO" sz="1100" b="1" baseline="0" dirty="0" smtClean="0">
                          <a:solidFill>
                            <a:srgbClr val="FF0000"/>
                          </a:solidFill>
                          <a:latin typeface="Calibri" pitchFamily="34" charset="0"/>
                        </a:rPr>
                        <a:t> 4-6)</a:t>
                      </a:r>
                      <a:endParaRPr lang="en-US" sz="1100" b="1" kern="1200" dirty="0" smtClean="0">
                        <a:solidFill>
                          <a:srgbClr val="FF0000"/>
                        </a:solidFill>
                        <a:latin typeface="Calibri"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US" sz="1100" b="1" kern="1200" dirty="0" smtClean="0">
                        <a:solidFill>
                          <a:schemeClr val="tx1"/>
                        </a:solidFill>
                        <a:latin typeface="Calibri" pitchFamily="34" charset="0"/>
                        <a:ea typeface="+mn-ea"/>
                        <a:cs typeface="+mn-cs"/>
                      </a:endParaRP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o-RO" sz="1100" b="1" kern="1200" dirty="0" smtClean="0">
                          <a:latin typeface="Calibri" pitchFamily="34" charset="0"/>
                        </a:rPr>
                        <a:t>Sisteme de caracterizare a materialelor pentru  optimizarea modelului, produsului și procesului: </a:t>
                      </a:r>
                      <a:r>
                        <a:rPr lang="vi-VN" sz="1100" kern="1200" dirty="0" smtClean="0">
                          <a:latin typeface="Calibri" pitchFamily="34" charset="0"/>
                        </a:rPr>
                        <a:t>proiectele ar trebui să dezvolte un mediu deschis de inovare pentru optimizarea materialelor, procesel</a:t>
                      </a:r>
                      <a:r>
                        <a:rPr lang="ro-RO" sz="1100" kern="1200" dirty="0" smtClean="0">
                          <a:latin typeface="Calibri" pitchFamily="34" charset="0"/>
                        </a:rPr>
                        <a:t>or</a:t>
                      </a:r>
                      <a:r>
                        <a:rPr lang="vi-VN" sz="1100" kern="1200" dirty="0" smtClean="0">
                          <a:latin typeface="Calibri" pitchFamily="34" charset="0"/>
                        </a:rPr>
                        <a:t> de fabricație a nano-dispozitivelor</a:t>
                      </a:r>
                      <a:r>
                        <a:rPr lang="ro-RO" sz="1100" kern="1200" dirty="0" smtClean="0">
                          <a:latin typeface="Calibri" pitchFamily="34" charset="0"/>
                        </a:rPr>
                        <a:t>, </a:t>
                      </a:r>
                      <a:r>
                        <a:rPr lang="vi-VN" sz="1100" kern="1200" dirty="0" smtClean="0">
                          <a:latin typeface="Calibri" pitchFamily="34" charset="0"/>
                        </a:rPr>
                        <a:t>validarea modelelor de materiale pe baza caracterizării experimentale.</a:t>
                      </a:r>
                      <a:r>
                        <a:rPr lang="ro-RO" sz="1100" baseline="0" dirty="0" smtClean="0">
                          <a:latin typeface="Calibri" pitchFamily="34" charset="0"/>
                        </a:rPr>
                        <a:t> </a:t>
                      </a:r>
                      <a:r>
                        <a:rPr lang="ro-RO" sz="1100" b="1" baseline="0" dirty="0" smtClean="0">
                          <a:solidFill>
                            <a:srgbClr val="FF0000"/>
                          </a:solidFill>
                          <a:latin typeface="Calibri" pitchFamily="34" charset="0"/>
                        </a:rPr>
                        <a:t>(RIA)</a:t>
                      </a:r>
                      <a:endParaRPr lang="en-US" sz="1100" b="1" kern="1200" dirty="0" smtClean="0">
                        <a:solidFill>
                          <a:srgbClr val="FF0000"/>
                        </a:solidFill>
                        <a:latin typeface="Calibri" pitchFamily="34" charset="0"/>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100" b="1" dirty="0" smtClean="0"/>
                        <a:t>114,19</a:t>
                      </a:r>
                      <a:r>
                        <a:rPr lang="ro-RO" sz="1100" dirty="0" smtClean="0"/>
                        <a:t> /</a:t>
                      </a:r>
                      <a:r>
                        <a:rPr lang="ro-RO" sz="1100" baseline="0" dirty="0" smtClean="0"/>
                        <a:t> între 3-4 mil.</a:t>
                      </a:r>
                      <a:endParaRPr lang="ru-RU" sz="1100" dirty="0" smtClean="0"/>
                    </a:p>
                  </a:txBody>
                  <a:tcPr anchor="ct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p>
                  </a:txBody>
                  <a:tcPr anchor="ct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5192" y="548680"/>
            <a:ext cx="8507288" cy="432048"/>
          </a:xfrm>
        </p:spPr>
        <p:txBody>
          <a:bodyPr>
            <a:normAutofit/>
          </a:bodyPr>
          <a:lstStyle/>
          <a:p>
            <a:r>
              <a:rPr lang="ro-RO" sz="2000" b="1" dirty="0" smtClean="0">
                <a:solidFill>
                  <a:srgbClr val="FF0000"/>
                </a:solidFill>
              </a:rPr>
              <a:t>CALL FOR </a:t>
            </a:r>
            <a:r>
              <a:rPr lang="en-US" sz="2000" b="1" dirty="0" smtClean="0">
                <a:solidFill>
                  <a:srgbClr val="FF0000"/>
                </a:solidFill>
              </a:rPr>
              <a:t>ADVANCED MATERIALS AND NANOTECHNOLOGIES FOR HEALTHCARE</a:t>
            </a:r>
            <a:endParaRPr lang="ru-RU" sz="2000" dirty="0"/>
          </a:p>
        </p:txBody>
      </p:sp>
      <p:graphicFrame>
        <p:nvGraphicFramePr>
          <p:cNvPr id="6" name="Таблица 5"/>
          <p:cNvGraphicFramePr>
            <a:graphicFrameLocks noGrp="1"/>
          </p:cNvGraphicFramePr>
          <p:nvPr/>
        </p:nvGraphicFramePr>
        <p:xfrm>
          <a:off x="179512" y="980728"/>
          <a:ext cx="8820471" cy="5741248"/>
        </p:xfrm>
        <a:graphic>
          <a:graphicData uri="http://schemas.openxmlformats.org/drawingml/2006/table">
            <a:tbl>
              <a:tblPr firstRow="1" bandRow="1">
                <a:tableStyleId>{5C22544A-7EE6-4342-B048-85BDC9FD1C3A}</a:tableStyleId>
              </a:tblPr>
              <a:tblGrid>
                <a:gridCol w="2520280"/>
                <a:gridCol w="3903878"/>
                <a:gridCol w="848650"/>
                <a:gridCol w="1547663"/>
              </a:tblGrid>
              <a:tr h="27090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t>DENUMIREA APELULUI</a:t>
                      </a:r>
                      <a:r>
                        <a:rPr lang="ro-RO" sz="1100" dirty="0" smtClean="0"/>
                        <a:t> / TRL</a:t>
                      </a:r>
                      <a:endParaRPr lang="ru-RU" sz="1100" dirty="0"/>
                    </a:p>
                  </a:txBody>
                  <a:tcPr anchor="ctr"/>
                </a:tc>
                <a:tc>
                  <a:txBody>
                    <a:bodyPr/>
                    <a:lstStyle/>
                    <a:p>
                      <a:pPr algn="ctr"/>
                      <a:endParaRPr lang="ro-RO" sz="1100" dirty="0" smtClean="0"/>
                    </a:p>
                    <a:p>
                      <a:pPr algn="ctr"/>
                      <a:r>
                        <a:rPr lang="ro-RO" sz="1100" dirty="0" smtClean="0"/>
                        <a:t>DESCRIEREA /  T</a:t>
                      </a:r>
                      <a:r>
                        <a:rPr lang="en-US" sz="1100" dirty="0" smtClean="0"/>
                        <a:t>IPUL</a:t>
                      </a:r>
                      <a:r>
                        <a:rPr lang="en-US" sz="1100" baseline="0" dirty="0" smtClean="0"/>
                        <a:t> DE</a:t>
                      </a:r>
                      <a:r>
                        <a:rPr lang="ro-RO" sz="1100" dirty="0" smtClean="0"/>
                        <a:t> ACȚIUNE</a:t>
                      </a:r>
                      <a:endParaRPr lang="ru-RU"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100" dirty="0" smtClean="0"/>
                        <a:t>BUDGET </a:t>
                      </a:r>
                      <a:r>
                        <a:rPr lang="en-US" sz="1100" dirty="0" smtClean="0"/>
                        <a:t> </a:t>
                      </a:r>
                      <a:r>
                        <a:rPr lang="ro-RO" sz="1100" dirty="0" smtClean="0"/>
                        <a:t>TOTAL (milioane EURO)/ </a:t>
                      </a:r>
                      <a:r>
                        <a:rPr lang="en-US" sz="1100" dirty="0" smtClean="0"/>
                        <a:t>per </a:t>
                      </a:r>
                      <a:r>
                        <a:rPr lang="en-US" sz="1100" dirty="0" err="1" smtClean="0"/>
                        <a:t>proiect</a:t>
                      </a:r>
                      <a:endParaRPr lang="ru-RU" sz="11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100" kern="1200" dirty="0" smtClean="0"/>
                        <a:t>LANSAREA APELULUI / </a:t>
                      </a:r>
                      <a:r>
                        <a:rPr lang="en-US" sz="1100" kern="1200" dirty="0" smtClean="0"/>
                        <a:t>TERMENI LIMITĂ </a:t>
                      </a:r>
                      <a:endParaRPr lang="ru-RU" sz="1100" dirty="0" smtClean="0"/>
                    </a:p>
                  </a:txBody>
                  <a:tcPr/>
                </a:tc>
              </a:tr>
              <a:tr h="523703">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100" b="1" dirty="0" smtClean="0">
                          <a:solidFill>
                            <a:srgbClr val="0000FF"/>
                          </a:solidFill>
                        </a:rPr>
                        <a:t>NMBP-12-2017</a:t>
                      </a:r>
                      <a:r>
                        <a:rPr lang="en-US" sz="1100" b="1" dirty="0" smtClean="0"/>
                        <a:t>: Development of a reliable methodology for better risk management of engineered biomaterials in Advanced Therapy Medicinal Products and/or Medical Devices</a:t>
                      </a:r>
                      <a:r>
                        <a:rPr lang="ro-RO" sz="1100" b="1" dirty="0" smtClean="0"/>
                        <a:t>           </a:t>
                      </a:r>
                      <a:r>
                        <a:rPr lang="ro-RO" sz="1100" b="1" dirty="0" smtClean="0">
                          <a:solidFill>
                            <a:srgbClr val="FF0000"/>
                          </a:solidFill>
                        </a:rPr>
                        <a:t>(TRL</a:t>
                      </a:r>
                      <a:r>
                        <a:rPr lang="ro-RO" sz="1100" b="1" baseline="0" dirty="0" smtClean="0">
                          <a:solidFill>
                            <a:srgbClr val="FF0000"/>
                          </a:solidFill>
                        </a:rPr>
                        <a:t> 4-6)</a:t>
                      </a:r>
                      <a:endParaRPr lang="en-US" sz="1100" b="1" dirty="0" smtClean="0">
                        <a:solidFill>
                          <a:srgbClr val="FF0000"/>
                        </a:solidFill>
                      </a:endParaRP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1100" b="1" dirty="0" smtClean="0">
                          <a:latin typeface="Calibri" pitchFamily="34" charset="0"/>
                        </a:rPr>
                        <a:t>Elaborarea unei metodologii fiabile pentru gestionarea îmbunătățită a riscului biomaterialelor proiectate pentru Produse Medicinale de  Terapie Avansată și/sau Dispozitive Medicale</a:t>
                      </a:r>
                      <a:r>
                        <a:rPr lang="ro-RO" sz="1100" b="1" dirty="0" smtClean="0">
                          <a:latin typeface="Calibri" pitchFamily="34" charset="0"/>
                        </a:rPr>
                        <a:t>: </a:t>
                      </a:r>
                      <a:r>
                        <a:rPr lang="ro-RO" sz="1100" b="0" dirty="0" smtClean="0">
                          <a:latin typeface="+mn-lt"/>
                        </a:rPr>
                        <a:t>p</a:t>
                      </a:r>
                      <a:r>
                        <a:rPr lang="ro-RO" sz="1100" dirty="0" smtClean="0"/>
                        <a:t>ropunerile trebuie</a:t>
                      </a:r>
                      <a:r>
                        <a:rPr lang="ro-RO" sz="1100" baseline="0" dirty="0" smtClean="0"/>
                        <a:t> să fie legate de validarea și dezvoltarea metodologiei pentru evaluarea riscurilor și identificarea pericolelor biomaterialelor.  </a:t>
                      </a:r>
                      <a:r>
                        <a:rPr lang="ro-RO" sz="1100" b="1" baseline="0" dirty="0" smtClean="0">
                          <a:solidFill>
                            <a:srgbClr val="FF0000"/>
                          </a:solidFill>
                        </a:rPr>
                        <a:t>(RIA)</a:t>
                      </a:r>
                      <a:endParaRPr lang="en-US" sz="1100" b="1" dirty="0" smtClean="0">
                        <a:solidFill>
                          <a:srgbClr val="FF0000"/>
                        </a:solidFill>
                      </a:endParaRPr>
                    </a:p>
                  </a:txBody>
                  <a:tcPr/>
                </a:tc>
                <a:tc>
                  <a:txBody>
                    <a:bodyPr/>
                    <a:lstStyle/>
                    <a:p>
                      <a:r>
                        <a:rPr lang="ro-RO" sz="1100" b="1" dirty="0" smtClean="0"/>
                        <a:t>40</a:t>
                      </a:r>
                      <a:r>
                        <a:rPr lang="ro-RO" sz="1100" dirty="0" smtClean="0"/>
                        <a:t> /</a:t>
                      </a:r>
                      <a:r>
                        <a:rPr lang="ro-RO" sz="1100" baseline="0" dirty="0" smtClean="0"/>
                        <a:t> între 5-8 mil.</a:t>
                      </a:r>
                      <a:endParaRPr lang="ru-RU" sz="1100" dirty="0"/>
                    </a:p>
                  </a:txBody>
                  <a:tcPr anchor="ctr"/>
                </a:tc>
                <a:tc>
                  <a:txBody>
                    <a:bodyPr/>
                    <a:lstStyle/>
                    <a:p>
                      <a:pPr marL="285750" marR="0" lvl="0" indent="-285750" algn="ctr" defTabSz="914400" rtl="0" eaLnBrk="1" fontAlgn="auto" latinLnBrk="0" hangingPunct="1">
                        <a:lnSpc>
                          <a:spcPct val="115000"/>
                        </a:lnSpc>
                        <a:spcBef>
                          <a:spcPts val="0"/>
                        </a:spcBef>
                        <a:spcAft>
                          <a:spcPts val="1000"/>
                        </a:spcAft>
                        <a:buClrTx/>
                        <a:buSzTx/>
                        <a:buFont typeface="Wingdings" pitchFamily="2" charset="2"/>
                        <a:buChar char="Ø"/>
                        <a:tabLst/>
                        <a:defRPr/>
                      </a:pPr>
                      <a:r>
                        <a:rPr kumimoji="0" lang="en-US" sz="1100" u="none" strike="noStrike" kern="1200" cap="none" spc="0" normalizeH="0" baseline="0" noProof="0" dirty="0" smtClean="0">
                          <a:ln>
                            <a:noFill/>
                          </a:ln>
                          <a:effectLst/>
                          <a:uLnTx/>
                          <a:uFillTx/>
                          <a:latin typeface="Calibri" pitchFamily="34" charset="0"/>
                        </a:rPr>
                        <a:t>11.05.2016</a:t>
                      </a:r>
                      <a:r>
                        <a:rPr kumimoji="0" lang="ro-RO" sz="1100" u="none" strike="noStrike" kern="1200" cap="none" spc="0" normalizeH="0" baseline="0" noProof="0" dirty="0" smtClean="0">
                          <a:ln>
                            <a:noFill/>
                          </a:ln>
                          <a:effectLst/>
                          <a:uLnTx/>
                          <a:uFillTx/>
                          <a:latin typeface="Calibri" pitchFamily="34" charset="0"/>
                        </a:rPr>
                        <a:t> </a:t>
                      </a:r>
                      <a:endParaRPr kumimoji="0" lang="en-US" sz="1100" u="none" strike="noStrike" kern="1200" cap="none" spc="0" normalizeH="0" baseline="0" noProof="0" dirty="0" smtClean="0">
                        <a:ln>
                          <a:noFill/>
                        </a:ln>
                        <a:effectLst/>
                        <a:uLnTx/>
                        <a:uFillTx/>
                        <a:latin typeface="Calibri" pitchFamily="34" charset="0"/>
                      </a:endParaRPr>
                    </a:p>
                    <a:p>
                      <a:pPr marL="285750" indent="-285750" algn="ctr">
                        <a:lnSpc>
                          <a:spcPct val="115000"/>
                        </a:lnSpc>
                        <a:spcAft>
                          <a:spcPts val="1000"/>
                        </a:spcAft>
                        <a:buFont typeface="Wingdings" pitchFamily="2" charset="2"/>
                        <a:buChar char="Ø"/>
                      </a:pPr>
                      <a:r>
                        <a:rPr kumimoji="0" lang="ro-RO" sz="1100" u="none" strike="noStrike" kern="1200" cap="none" spc="0" normalizeH="0" baseline="0" noProof="0" dirty="0" smtClean="0">
                          <a:ln>
                            <a:noFill/>
                          </a:ln>
                          <a:effectLst/>
                          <a:uLnTx/>
                          <a:uFillTx/>
                          <a:latin typeface="Calibri" pitchFamily="34" charset="0"/>
                        </a:rPr>
                        <a:t>I</a:t>
                      </a:r>
                      <a:r>
                        <a:rPr kumimoji="0" lang="vi-VN" sz="1100" u="none" strike="noStrike" kern="1200" cap="none" spc="0" normalizeH="0" baseline="0" noProof="0" dirty="0" smtClean="0">
                          <a:ln>
                            <a:noFill/>
                          </a:ln>
                          <a:effectLst/>
                          <a:uLnTx/>
                          <a:uFillTx/>
                          <a:latin typeface="Calibri" pitchFamily="34" charset="0"/>
                        </a:rPr>
                        <a:t> </a:t>
                      </a:r>
                      <a:r>
                        <a:rPr kumimoji="0" lang="ro-RO" sz="1100" u="none" strike="noStrike" kern="1200" cap="none" spc="0" normalizeH="0" baseline="0" noProof="0" dirty="0" smtClean="0">
                          <a:ln>
                            <a:noFill/>
                          </a:ln>
                          <a:effectLst/>
                          <a:uLnTx/>
                          <a:uFillTx/>
                          <a:latin typeface="Calibri" pitchFamily="34" charset="0"/>
                        </a:rPr>
                        <a:t>. </a:t>
                      </a:r>
                      <a:r>
                        <a:rPr kumimoji="0" lang="vi-VN" sz="1100" u="none" strike="noStrike" kern="1200" cap="none" spc="0" normalizeH="0" baseline="0" noProof="0" dirty="0" smtClean="0">
                          <a:ln>
                            <a:noFill/>
                          </a:ln>
                          <a:effectLst/>
                          <a:uLnTx/>
                          <a:uFillTx/>
                          <a:latin typeface="Calibri" pitchFamily="34" charset="0"/>
                        </a:rPr>
                        <a:t>Prima etapă: </a:t>
                      </a:r>
                      <a:r>
                        <a:rPr lang="en-US" sz="1100" dirty="0" smtClean="0">
                          <a:latin typeface="Calibri" pitchFamily="34" charset="0"/>
                        </a:rPr>
                        <a:t>27.10.2016</a:t>
                      </a:r>
                      <a:endParaRPr lang="ro-RO" sz="1100" dirty="0" smtClean="0">
                        <a:latin typeface="Calibri" pitchFamily="34" charset="0"/>
                      </a:endParaRPr>
                    </a:p>
                    <a:p>
                      <a:pPr marL="285750" marR="0" indent="-285750" algn="ctr" defTabSz="914400" rtl="0" eaLnBrk="1" fontAlgn="auto" latinLnBrk="0" hangingPunct="1">
                        <a:lnSpc>
                          <a:spcPct val="115000"/>
                        </a:lnSpc>
                        <a:spcBef>
                          <a:spcPts val="0"/>
                        </a:spcBef>
                        <a:spcAft>
                          <a:spcPts val="1000"/>
                        </a:spcAft>
                        <a:buClrTx/>
                        <a:buSzTx/>
                        <a:buFontTx/>
                        <a:buNone/>
                        <a:tabLst/>
                        <a:defRPr/>
                      </a:pPr>
                      <a:r>
                        <a:rPr kumimoji="0" lang="en-US" sz="1100" u="none" strike="noStrike" kern="1200" cap="none" spc="0" normalizeH="0" baseline="0" noProof="0" dirty="0" smtClean="0">
                          <a:ln>
                            <a:noFill/>
                          </a:ln>
                          <a:effectLst/>
                          <a:uLnTx/>
                          <a:uFillTx/>
                          <a:latin typeface="Calibri" pitchFamily="34" charset="0"/>
                        </a:rPr>
                        <a:t>II.</a:t>
                      </a:r>
                      <a:r>
                        <a:rPr kumimoji="0" lang="ro-RO" sz="1100" u="none" strike="noStrike" kern="1200" cap="none" spc="0" normalizeH="0" baseline="0" noProof="0" dirty="0" smtClean="0">
                          <a:ln>
                            <a:noFill/>
                          </a:ln>
                          <a:effectLst/>
                          <a:uLnTx/>
                          <a:uFillTx/>
                          <a:latin typeface="Calibri" pitchFamily="34" charset="0"/>
                        </a:rPr>
                        <a:t> </a:t>
                      </a:r>
                      <a:r>
                        <a:rPr kumimoji="0" lang="vi-VN" sz="1100" u="none" strike="noStrike" kern="1200" cap="none" spc="0" normalizeH="0" baseline="0" noProof="0" dirty="0" smtClean="0">
                          <a:ln>
                            <a:noFill/>
                          </a:ln>
                          <a:effectLst/>
                          <a:uLnTx/>
                          <a:uFillTx/>
                          <a:latin typeface="Calibri" pitchFamily="34" charset="0"/>
                        </a:rPr>
                        <a:t>A 2-a etapă: </a:t>
                      </a:r>
                      <a:r>
                        <a:rPr lang="en-US" sz="1100" dirty="0" smtClean="0">
                          <a:latin typeface="Calibri" pitchFamily="34" charset="0"/>
                        </a:rPr>
                        <a:t>04.05.2017</a:t>
                      </a:r>
                      <a:endParaRPr lang="ru-RU" sz="1100" i="0" dirty="0">
                        <a:latin typeface="Calibri" pitchFamily="34" charset="0"/>
                        <a:ea typeface="Times New Roman"/>
                        <a:cs typeface="Times New Roman"/>
                      </a:endParaRPr>
                    </a:p>
                  </a:txBody>
                  <a:tcPr marL="114300" marR="114300" marT="0" marB="0"/>
                </a:tc>
              </a:tr>
              <a:tr h="804758">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100" b="1" kern="1200" dirty="0" smtClean="0">
                          <a:solidFill>
                            <a:srgbClr val="0000FF"/>
                          </a:solidFill>
                        </a:rPr>
                        <a:t>NMBP-13-2017: </a:t>
                      </a:r>
                      <a:r>
                        <a:rPr lang="en-US" sz="1100" b="1" kern="1200" dirty="0" smtClean="0"/>
                        <a:t>Cross-cutting KETs for diagnostics at the point-of-care</a:t>
                      </a:r>
                      <a:endParaRPr lang="ro-RO" sz="1100" b="1" kern="1200" dirty="0" smtClean="0"/>
                    </a:p>
                    <a:p>
                      <a:pPr marL="0" marR="0" indent="0" algn="just" defTabSz="914400" rtl="0" eaLnBrk="1" fontAlgn="auto" latinLnBrk="0" hangingPunct="1">
                        <a:lnSpc>
                          <a:spcPct val="100000"/>
                        </a:lnSpc>
                        <a:spcBef>
                          <a:spcPts val="0"/>
                        </a:spcBef>
                        <a:spcAft>
                          <a:spcPts val="0"/>
                        </a:spcAft>
                        <a:buClrTx/>
                        <a:buSzTx/>
                        <a:buFontTx/>
                        <a:buNone/>
                        <a:tabLst/>
                        <a:defRPr/>
                      </a:pPr>
                      <a:r>
                        <a:rPr lang="ro-RO" sz="1100" b="1" dirty="0" smtClean="0">
                          <a:solidFill>
                            <a:srgbClr val="FF0000"/>
                          </a:solidFill>
                        </a:rPr>
                        <a:t>(TRL</a:t>
                      </a:r>
                      <a:r>
                        <a:rPr lang="ro-RO" sz="1100" b="1" baseline="0" dirty="0" smtClean="0">
                          <a:solidFill>
                            <a:srgbClr val="FF0000"/>
                          </a:solidFill>
                        </a:rPr>
                        <a:t> 3-4 ---5-6)</a:t>
                      </a:r>
                      <a:endParaRPr lang="en-US" sz="1100" b="1" kern="1200" dirty="0" smtClean="0">
                        <a:solidFill>
                          <a:srgbClr val="FF0000"/>
                        </a:solidFill>
                        <a:latin typeface="+mn-lt"/>
                        <a:ea typeface="+mn-ea"/>
                        <a:cs typeface="+mn-cs"/>
                      </a:endParaRP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o-RO" sz="1100" b="1" dirty="0" smtClean="0"/>
                        <a:t>Tehnologii-cheie (KETs) transversale pentru diagnosticarea la punctul de îngrijire</a:t>
                      </a:r>
                      <a:r>
                        <a:rPr lang="ro-RO" sz="1100" b="0" dirty="0" smtClean="0">
                          <a:latin typeface="Calibri" pitchFamily="34" charset="0"/>
                        </a:rPr>
                        <a:t>:</a:t>
                      </a:r>
                      <a:r>
                        <a:rPr lang="ro-RO" sz="1100" b="0" baseline="0" dirty="0" smtClean="0">
                          <a:latin typeface="Calibri" pitchFamily="34" charset="0"/>
                        </a:rPr>
                        <a:t> a</a:t>
                      </a:r>
                      <a:r>
                        <a:rPr lang="vi-VN" sz="1100" dirty="0" smtClean="0">
                          <a:latin typeface="Calibri" pitchFamily="34" charset="0"/>
                        </a:rPr>
                        <a:t>ccentul este pus pe dezvoltarea într-un cadru clinic a noilor platforme de Micro-Nano-Bio Sisteme, tehnici și sisteme </a:t>
                      </a:r>
                      <a:r>
                        <a:rPr lang="ro-RO" sz="1100" dirty="0" smtClean="0">
                          <a:latin typeface="Calibri" pitchFamily="34" charset="0"/>
                        </a:rPr>
                        <a:t> </a:t>
                      </a:r>
                      <a:r>
                        <a:rPr lang="ro-RO" sz="1100" dirty="0" smtClean="0">
                          <a:latin typeface="+mn-lt"/>
                        </a:rPr>
                        <a:t>de</a:t>
                      </a:r>
                      <a:r>
                        <a:rPr lang="ro-RO" sz="1100" baseline="0" dirty="0" smtClean="0">
                          <a:latin typeface="+mn-lt"/>
                        </a:rPr>
                        <a:t> d</a:t>
                      </a:r>
                      <a:r>
                        <a:rPr lang="it-IT" sz="1100" baseline="0" dirty="0" smtClean="0">
                          <a:latin typeface="+mn-lt"/>
                        </a:rPr>
                        <a:t>iagnosticări </a:t>
                      </a:r>
                      <a:r>
                        <a:rPr lang="it-IT" sz="1100" i="1" baseline="0" dirty="0" smtClean="0">
                          <a:latin typeface="+mn-lt"/>
                        </a:rPr>
                        <a:t>in vitro / in vivo</a:t>
                      </a:r>
                      <a:r>
                        <a:rPr lang="ro-RO" sz="1100" i="1" baseline="0" dirty="0" smtClean="0">
                          <a:latin typeface="+mn-lt"/>
                        </a:rPr>
                        <a:t>.</a:t>
                      </a:r>
                      <a:r>
                        <a:rPr lang="it-IT" sz="1100" i="1" baseline="0" dirty="0" smtClean="0">
                          <a:latin typeface="+mn-lt"/>
                        </a:rPr>
                        <a:t> </a:t>
                      </a:r>
                      <a:r>
                        <a:rPr lang="ro-RO" sz="1100" i="1" dirty="0" smtClean="0"/>
                        <a:t> </a:t>
                      </a:r>
                      <a:r>
                        <a:rPr lang="ro-RO" sz="1100" b="1" baseline="0" dirty="0" smtClean="0">
                          <a:solidFill>
                            <a:srgbClr val="FF0000"/>
                          </a:solidFill>
                        </a:rPr>
                        <a:t>(RIA)</a:t>
                      </a:r>
                      <a:endParaRPr lang="en-US" sz="1100" b="1" kern="1200" dirty="0" smtClean="0">
                        <a:solidFill>
                          <a:srgbClr val="FF0000"/>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100" b="1" dirty="0" smtClean="0"/>
                        <a:t>15</a:t>
                      </a:r>
                      <a:r>
                        <a:rPr lang="ro-RO" sz="1100" dirty="0" smtClean="0"/>
                        <a:t> /</a:t>
                      </a:r>
                      <a:r>
                        <a:rPr lang="ro-RO" sz="1100" baseline="0" dirty="0" smtClean="0"/>
                        <a:t> între 5-8 mil.</a:t>
                      </a:r>
                      <a:endParaRPr lang="ru-RU" sz="1100" dirty="0" smtClean="0"/>
                    </a:p>
                    <a:p>
                      <a:endParaRPr lang="ru-RU" sz="11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Char char="Ø"/>
                        <a:tabLst/>
                        <a:defRPr/>
                      </a:pPr>
                      <a:r>
                        <a:rPr lang="ro-RO" sz="1100" dirty="0" smtClean="0">
                          <a:latin typeface="Calibri" pitchFamily="34" charset="0"/>
                        </a:rPr>
                        <a:t>20.09.2016 /</a:t>
                      </a:r>
                    </a:p>
                    <a:p>
                      <a:pPr marL="0" marR="0" indent="0" algn="ctr" defTabSz="914400" rtl="0" eaLnBrk="1" fontAlgn="auto" latinLnBrk="0" hangingPunct="1">
                        <a:lnSpc>
                          <a:spcPct val="100000"/>
                        </a:lnSpc>
                        <a:spcBef>
                          <a:spcPts val="0"/>
                        </a:spcBef>
                        <a:spcAft>
                          <a:spcPts val="0"/>
                        </a:spcAft>
                        <a:buClrTx/>
                        <a:buSzTx/>
                        <a:buFont typeface="Wingdings" pitchFamily="2" charset="2"/>
                        <a:buChar char="Ø"/>
                        <a:tabLst/>
                        <a:defRPr/>
                      </a:pPr>
                      <a:r>
                        <a:rPr lang="ro-RO" sz="1100" dirty="0" smtClean="0">
                          <a:latin typeface="Calibri" pitchFamily="34" charset="0"/>
                        </a:rPr>
                        <a:t>19.01.2017 </a:t>
                      </a:r>
                      <a:r>
                        <a:rPr lang="ru-RU" sz="1100" dirty="0" smtClean="0">
                          <a:latin typeface="Calibri" pitchFamily="34" charset="0"/>
                        </a:rPr>
                        <a:t>17:00</a:t>
                      </a:r>
                      <a:endParaRPr lang="en-US" sz="1100" dirty="0" smtClean="0">
                        <a:latin typeface="Calibri" pitchFamily="34" charset="0"/>
                      </a:endParaRPr>
                    </a:p>
                  </a:txBody>
                  <a:tcPr anchor="ctr"/>
                </a:tc>
              </a:tr>
              <a:tr h="81912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100" b="1" kern="1200" dirty="0" smtClean="0">
                          <a:solidFill>
                            <a:srgbClr val="0000FF"/>
                          </a:solidFill>
                        </a:rPr>
                        <a:t>NMBP-14-2017:</a:t>
                      </a:r>
                      <a:r>
                        <a:rPr lang="en-US" sz="1100" b="1" kern="1200" dirty="0" smtClean="0"/>
                        <a:t> Regulatory Science Framework for assessment of risk benefit ratio of </a:t>
                      </a:r>
                      <a:r>
                        <a:rPr lang="en-US" sz="1100" b="1" kern="1200" dirty="0" err="1" smtClean="0"/>
                        <a:t>Nanomedicines</a:t>
                      </a:r>
                      <a:r>
                        <a:rPr lang="en-US" sz="1100" b="1" kern="1200" dirty="0" smtClean="0"/>
                        <a:t> and Biomaterials</a:t>
                      </a:r>
                      <a:r>
                        <a:rPr lang="ro-RO" sz="1100" b="1" kern="1200" dirty="0" smtClean="0"/>
                        <a:t> </a:t>
                      </a:r>
                    </a:p>
                    <a:p>
                      <a:pPr marL="0" marR="0" indent="0" algn="just" defTabSz="914400" rtl="0" eaLnBrk="1" fontAlgn="auto" latinLnBrk="0" hangingPunct="1">
                        <a:lnSpc>
                          <a:spcPct val="100000"/>
                        </a:lnSpc>
                        <a:spcBef>
                          <a:spcPts val="0"/>
                        </a:spcBef>
                        <a:spcAft>
                          <a:spcPts val="0"/>
                        </a:spcAft>
                        <a:buClrTx/>
                        <a:buSzTx/>
                        <a:buFontTx/>
                        <a:buNone/>
                        <a:tabLst/>
                        <a:defRPr/>
                      </a:pPr>
                      <a:r>
                        <a:rPr lang="ro-RO" sz="1100" b="1" dirty="0" smtClean="0">
                          <a:solidFill>
                            <a:srgbClr val="FF0000"/>
                          </a:solidFill>
                        </a:rPr>
                        <a:t>(TRL</a:t>
                      </a:r>
                      <a:r>
                        <a:rPr lang="ro-RO" sz="1100" b="1" baseline="0" dirty="0" smtClean="0">
                          <a:solidFill>
                            <a:srgbClr val="FF0000"/>
                          </a:solidFill>
                        </a:rPr>
                        <a:t> 5-6)</a:t>
                      </a:r>
                      <a:endParaRPr lang="en-US" sz="1100" b="1" kern="1200" dirty="0" smtClean="0">
                        <a:solidFill>
                          <a:srgbClr val="FF0000"/>
                        </a:solidFill>
                        <a:latin typeface="+mn-lt"/>
                        <a:ea typeface="+mn-ea"/>
                        <a:cs typeface="+mn-cs"/>
                      </a:endParaRP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1100" b="1" dirty="0" smtClean="0">
                          <a:latin typeface="Calibri" pitchFamily="34" charset="0"/>
                        </a:rPr>
                        <a:t>Cadrul de Reglementare în Știință pentru evaluarea raportului risc-beneficiu al Nanomedicinei și Biomaterialelor</a:t>
                      </a:r>
                      <a:r>
                        <a:rPr lang="ro-RO" sz="1100" b="1" dirty="0" smtClean="0">
                          <a:latin typeface="Calibri" pitchFamily="34" charset="0"/>
                        </a:rPr>
                        <a:t>: </a:t>
                      </a:r>
                      <a:r>
                        <a:rPr lang="ro-RO" sz="1100" dirty="0" smtClean="0"/>
                        <a:t>propunerile ar trebui să</a:t>
                      </a:r>
                      <a:r>
                        <a:rPr lang="ro-RO" sz="1100" baseline="0" dirty="0" smtClean="0">
                          <a:latin typeface="Calibri" pitchFamily="34" charset="0"/>
                        </a:rPr>
                        <a:t> </a:t>
                      </a:r>
                      <a:r>
                        <a:rPr lang="vi-VN" sz="1100" dirty="0" smtClean="0">
                          <a:latin typeface="Calibri" pitchFamily="34" charset="0"/>
                        </a:rPr>
                        <a:t>avanseze domeniul științei și practicii medicale de reglementare</a:t>
                      </a:r>
                      <a:r>
                        <a:rPr lang="ro-RO" sz="1100" baseline="0" dirty="0" smtClean="0">
                          <a:latin typeface="Calibri" pitchFamily="34" charset="0"/>
                        </a:rPr>
                        <a:t> </a:t>
                      </a:r>
                      <a:r>
                        <a:rPr lang="vi-VN" sz="1100" dirty="0" smtClean="0">
                          <a:latin typeface="Calibri" pitchFamily="34" charset="0"/>
                        </a:rPr>
                        <a:t>bazate pe știință și standardizarea instrumentelor tehnice și metodele inovatoare.</a:t>
                      </a:r>
                      <a:r>
                        <a:rPr lang="ro-RO" sz="1100" baseline="0" dirty="0" smtClean="0">
                          <a:latin typeface="Calibri" pitchFamily="34" charset="0"/>
                        </a:rPr>
                        <a:t> </a:t>
                      </a:r>
                      <a:r>
                        <a:rPr lang="ro-RO" sz="1100" b="1" baseline="0" dirty="0" smtClean="0">
                          <a:solidFill>
                            <a:srgbClr val="FF0000"/>
                          </a:solidFill>
                        </a:rPr>
                        <a:t>(RIA)</a:t>
                      </a:r>
                      <a:endParaRPr lang="en-US" sz="1100" b="1" kern="1200" dirty="0" smtClean="0">
                        <a:solidFill>
                          <a:srgbClr val="FF0000"/>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100" b="1" dirty="0" smtClean="0"/>
                        <a:t>40 </a:t>
                      </a:r>
                      <a:r>
                        <a:rPr lang="ro-RO" sz="1100" dirty="0" smtClean="0"/>
                        <a:t>/</a:t>
                      </a:r>
                      <a:r>
                        <a:rPr lang="ro-RO" sz="1100" baseline="0" dirty="0" smtClean="0"/>
                        <a:t> între 5-8 mil.</a:t>
                      </a:r>
                      <a:endParaRPr lang="ru-RU" sz="1100" dirty="0" smtClean="0"/>
                    </a:p>
                  </a:txBody>
                  <a:tcPr anchor="ctr"/>
                </a:tc>
                <a:tc rowSpan="2">
                  <a:txBody>
                    <a:bodyPr/>
                    <a:lstStyle/>
                    <a:p>
                      <a:pPr marL="285750" marR="0" lvl="0" indent="-285750" algn="ctr" defTabSz="914400" rtl="0" eaLnBrk="1" fontAlgn="auto" latinLnBrk="0" hangingPunct="1">
                        <a:lnSpc>
                          <a:spcPct val="115000"/>
                        </a:lnSpc>
                        <a:spcBef>
                          <a:spcPts val="0"/>
                        </a:spcBef>
                        <a:spcAft>
                          <a:spcPts val="1000"/>
                        </a:spcAft>
                        <a:buClrTx/>
                        <a:buSzTx/>
                        <a:buFont typeface="Wingdings" pitchFamily="2" charset="2"/>
                        <a:buChar char="Ø"/>
                        <a:tabLst/>
                        <a:defRPr/>
                      </a:pPr>
                      <a:endParaRPr kumimoji="0" lang="ro-RO" sz="1100" u="none" strike="noStrike" kern="1200" cap="none" spc="0" normalizeH="0" baseline="0" noProof="0" dirty="0" smtClean="0">
                        <a:ln>
                          <a:noFill/>
                        </a:ln>
                        <a:effectLst/>
                        <a:uLnTx/>
                        <a:uFillTx/>
                        <a:latin typeface="Calibri" pitchFamily="34" charset="0"/>
                      </a:endParaRPr>
                    </a:p>
                    <a:p>
                      <a:pPr marL="285750" marR="0" lvl="0" indent="-285750" algn="ctr" defTabSz="914400" rtl="0" eaLnBrk="1" fontAlgn="auto" latinLnBrk="0" hangingPunct="1">
                        <a:lnSpc>
                          <a:spcPct val="115000"/>
                        </a:lnSpc>
                        <a:spcBef>
                          <a:spcPts val="0"/>
                        </a:spcBef>
                        <a:spcAft>
                          <a:spcPts val="1000"/>
                        </a:spcAft>
                        <a:buClrTx/>
                        <a:buSzTx/>
                        <a:buFont typeface="Wingdings" pitchFamily="2" charset="2"/>
                        <a:buChar char="Ø"/>
                        <a:tabLst/>
                        <a:defRPr/>
                      </a:pPr>
                      <a:r>
                        <a:rPr kumimoji="0" lang="en-US" sz="1100" u="none" strike="noStrike" kern="1200" cap="none" spc="0" normalizeH="0" baseline="0" noProof="0" dirty="0" smtClean="0">
                          <a:ln>
                            <a:noFill/>
                          </a:ln>
                          <a:effectLst/>
                          <a:uLnTx/>
                          <a:uFillTx/>
                          <a:latin typeface="Calibri" pitchFamily="34" charset="0"/>
                        </a:rPr>
                        <a:t>11.05.2016</a:t>
                      </a:r>
                    </a:p>
                    <a:p>
                      <a:pPr marL="285750" marR="0" lvl="0" indent="-285750" algn="ctr" defTabSz="914400" rtl="0" eaLnBrk="1" fontAlgn="auto" latinLnBrk="0" hangingPunct="1">
                        <a:lnSpc>
                          <a:spcPct val="115000"/>
                        </a:lnSpc>
                        <a:spcBef>
                          <a:spcPts val="0"/>
                        </a:spcBef>
                        <a:spcAft>
                          <a:spcPts val="1000"/>
                        </a:spcAft>
                        <a:buClrTx/>
                        <a:buSzTx/>
                        <a:buFont typeface="Wingdings" pitchFamily="2" charset="2"/>
                        <a:buChar char="Ø"/>
                        <a:tabLst/>
                        <a:defRPr/>
                      </a:pPr>
                      <a:r>
                        <a:rPr kumimoji="0" lang="ro-RO" sz="1100" u="none" strike="noStrike" kern="1200" cap="none" spc="0" normalizeH="0" baseline="0" noProof="0" dirty="0" smtClean="0">
                          <a:ln>
                            <a:noFill/>
                          </a:ln>
                          <a:effectLst/>
                          <a:uLnTx/>
                          <a:uFillTx/>
                          <a:latin typeface="Calibri" pitchFamily="34" charset="0"/>
                        </a:rPr>
                        <a:t>I</a:t>
                      </a:r>
                      <a:r>
                        <a:rPr kumimoji="0" lang="vi-VN" sz="1100" u="none" strike="noStrike" kern="1200" cap="none" spc="0" normalizeH="0" baseline="0" noProof="0" dirty="0" smtClean="0">
                          <a:ln>
                            <a:noFill/>
                          </a:ln>
                          <a:effectLst/>
                          <a:uLnTx/>
                          <a:uFillTx/>
                          <a:latin typeface="Calibri" pitchFamily="34" charset="0"/>
                        </a:rPr>
                        <a:t> </a:t>
                      </a:r>
                      <a:r>
                        <a:rPr kumimoji="0" lang="ro-RO" sz="1100" u="none" strike="noStrike" kern="1200" cap="none" spc="0" normalizeH="0" baseline="0" noProof="0" dirty="0" smtClean="0">
                          <a:ln>
                            <a:noFill/>
                          </a:ln>
                          <a:effectLst/>
                          <a:uLnTx/>
                          <a:uFillTx/>
                          <a:latin typeface="Calibri" pitchFamily="34" charset="0"/>
                        </a:rPr>
                        <a:t>. </a:t>
                      </a:r>
                      <a:r>
                        <a:rPr kumimoji="0" lang="vi-VN" sz="1100" u="none" strike="noStrike" kern="1200" cap="none" spc="0" normalizeH="0" baseline="0" noProof="0" dirty="0" smtClean="0">
                          <a:ln>
                            <a:noFill/>
                          </a:ln>
                          <a:effectLst/>
                          <a:uLnTx/>
                          <a:uFillTx/>
                          <a:latin typeface="Calibri" pitchFamily="34" charset="0"/>
                        </a:rPr>
                        <a:t>Prima etapă: </a:t>
                      </a:r>
                      <a:r>
                        <a:rPr kumimoji="0" lang="en-US" sz="1100" u="none" strike="noStrike" kern="1200" cap="none" spc="0" normalizeH="0" baseline="0" noProof="0" dirty="0" smtClean="0">
                          <a:ln>
                            <a:noFill/>
                          </a:ln>
                          <a:effectLst/>
                          <a:uLnTx/>
                          <a:uFillTx/>
                          <a:latin typeface="Calibri" pitchFamily="34" charset="0"/>
                        </a:rPr>
                        <a:t>27.10.2016</a:t>
                      </a:r>
                      <a:endParaRPr kumimoji="0" lang="ro-RO" sz="1100" u="none" strike="noStrike" kern="1200" cap="none" spc="0" normalizeH="0" baseline="0" noProof="0" dirty="0" smtClean="0">
                        <a:ln>
                          <a:noFill/>
                        </a:ln>
                        <a:effectLst/>
                        <a:uLnTx/>
                        <a:uFillTx/>
                        <a:latin typeface="Calibri" pitchFamily="34" charset="0"/>
                      </a:endParaRPr>
                    </a:p>
                    <a:p>
                      <a:pPr marL="285750" marR="0" lvl="0" indent="-285750" algn="ctr" defTabSz="914400" rtl="0" eaLnBrk="1" fontAlgn="auto" latinLnBrk="0" hangingPunct="1">
                        <a:lnSpc>
                          <a:spcPct val="115000"/>
                        </a:lnSpc>
                        <a:spcBef>
                          <a:spcPts val="0"/>
                        </a:spcBef>
                        <a:spcAft>
                          <a:spcPts val="1000"/>
                        </a:spcAft>
                        <a:buClrTx/>
                        <a:buSzTx/>
                        <a:buFontTx/>
                        <a:buNone/>
                        <a:tabLst/>
                        <a:defRPr/>
                      </a:pPr>
                      <a:r>
                        <a:rPr kumimoji="0" lang="en-US" sz="1100" u="none" strike="noStrike" kern="1200" cap="none" spc="0" normalizeH="0" baseline="0" noProof="0" dirty="0" smtClean="0">
                          <a:ln>
                            <a:noFill/>
                          </a:ln>
                          <a:effectLst/>
                          <a:uLnTx/>
                          <a:uFillTx/>
                          <a:latin typeface="Calibri" pitchFamily="34" charset="0"/>
                        </a:rPr>
                        <a:t>II.</a:t>
                      </a:r>
                      <a:r>
                        <a:rPr kumimoji="0" lang="ro-RO" sz="1100" u="none" strike="noStrike" kern="1200" cap="none" spc="0" normalizeH="0" baseline="0" noProof="0" dirty="0" smtClean="0">
                          <a:ln>
                            <a:noFill/>
                          </a:ln>
                          <a:effectLst/>
                          <a:uLnTx/>
                          <a:uFillTx/>
                          <a:latin typeface="Calibri" pitchFamily="34" charset="0"/>
                        </a:rPr>
                        <a:t> </a:t>
                      </a:r>
                      <a:r>
                        <a:rPr kumimoji="0" lang="vi-VN" sz="1100" u="none" strike="noStrike" kern="1200" cap="none" spc="0" normalizeH="0" baseline="0" noProof="0" dirty="0" smtClean="0">
                          <a:ln>
                            <a:noFill/>
                          </a:ln>
                          <a:effectLst/>
                          <a:uLnTx/>
                          <a:uFillTx/>
                          <a:latin typeface="Calibri" pitchFamily="34" charset="0"/>
                        </a:rPr>
                        <a:t>A 2-a etapă: </a:t>
                      </a:r>
                      <a:r>
                        <a:rPr kumimoji="0" lang="en-US" sz="1100" u="none" strike="noStrike" kern="1200" cap="none" spc="0" normalizeH="0" baseline="0" noProof="0" dirty="0" smtClean="0">
                          <a:ln>
                            <a:noFill/>
                          </a:ln>
                          <a:effectLst/>
                          <a:uLnTx/>
                          <a:uFillTx/>
                          <a:latin typeface="Calibri" pitchFamily="34" charset="0"/>
                        </a:rPr>
                        <a:t>04.05.2017</a:t>
                      </a:r>
                      <a:endParaRPr kumimoji="0" lang="ru-RU" sz="1100" b="0" i="0" u="none" strike="noStrike" kern="1200" cap="none" spc="0" normalizeH="0" baseline="0" noProof="0" dirty="0">
                        <a:ln>
                          <a:noFill/>
                        </a:ln>
                        <a:solidFill>
                          <a:prstClr val="black"/>
                        </a:solidFill>
                        <a:effectLst/>
                        <a:uLnTx/>
                        <a:uFillTx/>
                        <a:latin typeface="Calibri" pitchFamily="34" charset="0"/>
                        <a:ea typeface="Times New Roman"/>
                        <a:cs typeface="Times New Roman"/>
                      </a:endParaRPr>
                    </a:p>
                  </a:txBody>
                  <a:tcPr marL="114300" marR="114300" marT="0" marB="0"/>
                </a:tc>
              </a:tr>
              <a:tr h="49389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100" b="1" kern="1200" dirty="0" smtClean="0">
                          <a:solidFill>
                            <a:srgbClr val="0000FF"/>
                          </a:solidFill>
                        </a:rPr>
                        <a:t>NMBP-15-2017:</a:t>
                      </a:r>
                      <a:r>
                        <a:rPr lang="en-US" sz="1100" b="1" kern="1200" dirty="0" smtClean="0"/>
                        <a:t> Nanotechnologies for imaging cellular transplants and regenerative processes in vivo</a:t>
                      </a:r>
                      <a:endParaRPr lang="ro-RO" sz="1100" b="1" kern="1200" dirty="0" smtClean="0"/>
                    </a:p>
                    <a:p>
                      <a:pPr marL="0" marR="0" indent="0" algn="just" defTabSz="914400" rtl="0" eaLnBrk="1" fontAlgn="auto" latinLnBrk="0" hangingPunct="1">
                        <a:lnSpc>
                          <a:spcPct val="100000"/>
                        </a:lnSpc>
                        <a:spcBef>
                          <a:spcPts val="0"/>
                        </a:spcBef>
                        <a:spcAft>
                          <a:spcPts val="0"/>
                        </a:spcAft>
                        <a:buClrTx/>
                        <a:buSzTx/>
                        <a:buFontTx/>
                        <a:buNone/>
                        <a:tabLst/>
                        <a:defRPr/>
                      </a:pPr>
                      <a:r>
                        <a:rPr lang="ro-RO" sz="1100" b="1" dirty="0" smtClean="0">
                          <a:solidFill>
                            <a:srgbClr val="FF0000"/>
                          </a:solidFill>
                        </a:rPr>
                        <a:t>(TRL</a:t>
                      </a:r>
                      <a:r>
                        <a:rPr lang="ro-RO" sz="1100" b="1" baseline="0" dirty="0" smtClean="0">
                          <a:solidFill>
                            <a:srgbClr val="FF0000"/>
                          </a:solidFill>
                        </a:rPr>
                        <a:t> 3-4 ---5-6)</a:t>
                      </a:r>
                      <a:endParaRPr lang="en-US" sz="1100" b="1" kern="1200" dirty="0" smtClean="0">
                        <a:solidFill>
                          <a:srgbClr val="FF0000"/>
                        </a:solidFill>
                        <a:latin typeface="+mn-lt"/>
                        <a:ea typeface="+mn-ea"/>
                        <a:cs typeface="+mn-cs"/>
                      </a:endParaRP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o-RO" sz="1100" b="1" kern="1200" dirty="0" smtClean="0"/>
                        <a:t>Nanotehnologii pentru imagistica transplanturilor celulare și proceselor de regenerare </a:t>
                      </a:r>
                      <a:r>
                        <a:rPr lang="ro-RO" sz="1100" b="1" i="1" kern="1200" dirty="0" smtClean="0"/>
                        <a:t>in vivo</a:t>
                      </a:r>
                      <a:r>
                        <a:rPr lang="ro-RO" sz="1100" b="1" kern="1200" dirty="0" smtClean="0"/>
                        <a:t>:</a:t>
                      </a:r>
                      <a:r>
                        <a:rPr lang="ro-RO" sz="1100" b="1" kern="1200" baseline="0" dirty="0" smtClean="0"/>
                        <a:t> </a:t>
                      </a:r>
                      <a:r>
                        <a:rPr lang="ro-RO" sz="1100" b="0" kern="1200" baseline="0" dirty="0" smtClean="0"/>
                        <a:t>prevede</a:t>
                      </a:r>
                      <a:r>
                        <a:rPr lang="ro-RO" sz="1100" b="1" kern="1200" baseline="0" dirty="0" smtClean="0"/>
                        <a:t> </a:t>
                      </a:r>
                      <a:r>
                        <a:rPr lang="ro-RO" sz="1100" b="0" kern="1200" baseline="0" dirty="0" smtClean="0"/>
                        <a:t>d</a:t>
                      </a:r>
                      <a:r>
                        <a:rPr lang="vi-VN" sz="1100" kern="1200" dirty="0" smtClean="0">
                          <a:latin typeface="Calibri" pitchFamily="34" charset="0"/>
                        </a:rPr>
                        <a:t>ezvoltarea formării imaginii sensibile ce permit</a:t>
                      </a:r>
                      <a:r>
                        <a:rPr lang="ro-RO" sz="1100" kern="1200" dirty="0" smtClean="0">
                          <a:latin typeface="Calibri" pitchFamily="34" charset="0"/>
                        </a:rPr>
                        <a:t>e</a:t>
                      </a:r>
                      <a:r>
                        <a:rPr lang="vi-VN" sz="1100" kern="1200" dirty="0" smtClean="0">
                          <a:latin typeface="Calibri" pitchFamily="34" charset="0"/>
                        </a:rPr>
                        <a:t> discriminarea transplanturilor de celule vii și țesuturi </a:t>
                      </a:r>
                      <a:r>
                        <a:rPr lang="ro-RO" sz="1100" kern="1200" dirty="0" smtClean="0">
                          <a:latin typeface="Calibri" pitchFamily="34" charset="0"/>
                        </a:rPr>
                        <a:t>(</a:t>
                      </a:r>
                      <a:r>
                        <a:rPr lang="vi-VN" sz="1100" kern="1200" dirty="0" smtClean="0">
                          <a:latin typeface="Calibri" pitchFamily="34" charset="0"/>
                        </a:rPr>
                        <a:t>imagistica optică, prin rezonanță magnetică și/sau tehnici de medicină nucleară</a:t>
                      </a:r>
                      <a:r>
                        <a:rPr lang="ro-RO" sz="1100" kern="1200" dirty="0" smtClean="0">
                          <a:latin typeface="Calibri" pitchFamily="34" charset="0"/>
                        </a:rPr>
                        <a:t>). </a:t>
                      </a:r>
                      <a:r>
                        <a:rPr lang="ro-RO" sz="1100" b="1" baseline="0" dirty="0" smtClean="0">
                          <a:solidFill>
                            <a:srgbClr val="FF0000"/>
                          </a:solidFill>
                        </a:rPr>
                        <a:t>(RIA)</a:t>
                      </a:r>
                      <a:endParaRPr lang="en-US" sz="1100" b="1" kern="1200" dirty="0" smtClean="0">
                        <a:solidFill>
                          <a:srgbClr val="FF0000"/>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100" b="1" dirty="0" smtClean="0"/>
                        <a:t>40</a:t>
                      </a:r>
                      <a:r>
                        <a:rPr lang="ro-RO" sz="1100" dirty="0" smtClean="0"/>
                        <a:t> /</a:t>
                      </a:r>
                      <a:r>
                        <a:rPr lang="ro-RO" sz="1100" baseline="0" dirty="0" smtClean="0"/>
                        <a:t> între 5-7 mil.</a:t>
                      </a:r>
                      <a:endParaRPr lang="ru-RU" sz="1100" dirty="0" smtClean="0"/>
                    </a:p>
                  </a:txBody>
                  <a:tcPr anchor="ct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p>
                  </a:txBody>
                  <a:tcPr anchor="ctr"/>
                </a:tc>
              </a:tr>
              <a:tr h="70711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100" b="1" kern="1200" dirty="0" smtClean="0">
                          <a:solidFill>
                            <a:srgbClr val="0000FF"/>
                          </a:solidFill>
                        </a:rPr>
                        <a:t>NMBP-16-2017:</a:t>
                      </a:r>
                      <a:r>
                        <a:rPr lang="en-US" sz="1100" b="1" kern="1200" dirty="0" smtClean="0"/>
                        <a:t> </a:t>
                      </a:r>
                      <a:r>
                        <a:rPr lang="en-US" sz="1100" b="1" kern="1200" dirty="0" err="1" smtClean="0"/>
                        <a:t>Mobilising</a:t>
                      </a:r>
                      <a:r>
                        <a:rPr lang="en-US" sz="1100" b="1" kern="1200" dirty="0" smtClean="0"/>
                        <a:t> the European </a:t>
                      </a:r>
                      <a:r>
                        <a:rPr lang="en-US" sz="1100" b="1" kern="1200" dirty="0" err="1" smtClean="0"/>
                        <a:t>nano</a:t>
                      </a:r>
                      <a:r>
                        <a:rPr lang="en-US" sz="1100" b="1" kern="1200" dirty="0" smtClean="0"/>
                        <a:t>-biomedical ecosystem</a:t>
                      </a:r>
                      <a:endParaRPr lang="en-US" sz="1100" b="1" kern="1200" dirty="0" smtClean="0">
                        <a:solidFill>
                          <a:schemeClr val="tx1"/>
                        </a:solidFill>
                        <a:latin typeface="+mn-lt"/>
                        <a:ea typeface="+mn-ea"/>
                        <a:cs typeface="+mn-cs"/>
                      </a:endParaRP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o-RO" sz="1100" b="1" dirty="0" smtClean="0"/>
                        <a:t>Mobilizarea ecosistemului nano-biomedical european:</a:t>
                      </a:r>
                      <a:r>
                        <a:rPr lang="ro-RO" sz="1100" b="1" baseline="0" dirty="0" smtClean="0"/>
                        <a:t> </a:t>
                      </a:r>
                      <a:r>
                        <a:rPr lang="ro-RO" sz="1100" b="0" baseline="0" dirty="0" smtClean="0"/>
                        <a:t>p</a:t>
                      </a:r>
                      <a:r>
                        <a:rPr lang="ro-RO" sz="1100" b="0" dirty="0" smtClean="0"/>
                        <a:t>r</a:t>
                      </a:r>
                      <a:r>
                        <a:rPr lang="ro-RO" sz="1100" dirty="0" smtClean="0"/>
                        <a:t>ovocarea </a:t>
                      </a:r>
                      <a:r>
                        <a:rPr lang="ro-RO" sz="1100" dirty="0" smtClean="0">
                          <a:latin typeface="Calibri" pitchFamily="34" charset="0"/>
                        </a:rPr>
                        <a:t>este d</a:t>
                      </a:r>
                      <a:r>
                        <a:rPr lang="vi-VN" sz="1100" dirty="0" smtClean="0">
                          <a:latin typeface="Calibri" pitchFamily="34" charset="0"/>
                        </a:rPr>
                        <a:t>ezvolt</a:t>
                      </a:r>
                      <a:r>
                        <a:rPr lang="ro-RO" sz="1100" dirty="0" smtClean="0">
                          <a:latin typeface="Calibri" pitchFamily="34" charset="0"/>
                        </a:rPr>
                        <a:t>a</a:t>
                      </a:r>
                      <a:r>
                        <a:rPr lang="vi-VN" sz="1100" dirty="0" smtClean="0">
                          <a:latin typeface="Calibri" pitchFamily="34" charset="0"/>
                        </a:rPr>
                        <a:t>r</a:t>
                      </a:r>
                      <a:r>
                        <a:rPr lang="ro-RO" sz="1100" dirty="0" smtClean="0">
                          <a:latin typeface="Calibri" pitchFamily="34" charset="0"/>
                        </a:rPr>
                        <a:t>ea</a:t>
                      </a:r>
                      <a:r>
                        <a:rPr lang="vi-VN" sz="1100" dirty="0" smtClean="0">
                          <a:latin typeface="Calibri" pitchFamily="34" charset="0"/>
                        </a:rPr>
                        <a:t> unui ecosistem pentru nanomedicină în Europa, coordonarea platformelor naționale și a clusterelor regionale</a:t>
                      </a:r>
                      <a:r>
                        <a:rPr lang="ro-RO" sz="1100" dirty="0" smtClean="0">
                          <a:latin typeface="Calibri" pitchFamily="34" charset="0"/>
                        </a:rPr>
                        <a:t>,</a:t>
                      </a:r>
                      <a:r>
                        <a:rPr lang="vi-VN" sz="1100" dirty="0" smtClean="0">
                          <a:latin typeface="Calibri" pitchFamily="34" charset="0"/>
                        </a:rPr>
                        <a:t> dezvoltarea materialelor și serviciilor comune de formare</a:t>
                      </a:r>
                      <a:r>
                        <a:rPr lang="ro-RO" sz="1100" dirty="0" smtClean="0">
                          <a:latin typeface="Calibri" pitchFamily="34" charset="0"/>
                        </a:rPr>
                        <a:t>.</a:t>
                      </a:r>
                      <a:r>
                        <a:rPr lang="ro-RO" sz="1100" dirty="0" smtClean="0"/>
                        <a:t> </a:t>
                      </a:r>
                      <a:r>
                        <a:rPr lang="ro-RO" sz="1100" b="1" baseline="0" dirty="0" smtClean="0">
                          <a:solidFill>
                            <a:srgbClr val="FF0000"/>
                          </a:solidFill>
                        </a:rPr>
                        <a:t>(CSA)</a:t>
                      </a:r>
                      <a:endParaRPr lang="en-US" sz="1100" b="1" kern="1200" dirty="0" smtClean="0">
                        <a:solidFill>
                          <a:srgbClr val="FF0000"/>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100" b="1" dirty="0" smtClean="0"/>
                        <a:t>5,2</a:t>
                      </a:r>
                      <a:r>
                        <a:rPr lang="ro-RO" sz="1100" dirty="0" smtClean="0"/>
                        <a:t> /</a:t>
                      </a:r>
                      <a:r>
                        <a:rPr lang="ro-RO" sz="1100" baseline="0" dirty="0" smtClean="0"/>
                        <a:t> între 1-2 mil.</a:t>
                      </a:r>
                      <a:endParaRPr lang="ru-RU" sz="11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Char char="Ø"/>
                        <a:tabLst/>
                        <a:defRPr/>
                      </a:pPr>
                      <a:r>
                        <a:rPr lang="ro-RO" sz="1100" dirty="0" smtClean="0">
                          <a:latin typeface="Calibri" pitchFamily="34" charset="0"/>
                        </a:rPr>
                        <a:t>20.09.2016 /</a:t>
                      </a:r>
                    </a:p>
                    <a:p>
                      <a:pPr marL="0" marR="0" indent="0" algn="ctr" defTabSz="914400" rtl="0" eaLnBrk="1" fontAlgn="auto" latinLnBrk="0" hangingPunct="1">
                        <a:lnSpc>
                          <a:spcPct val="100000"/>
                        </a:lnSpc>
                        <a:spcBef>
                          <a:spcPts val="0"/>
                        </a:spcBef>
                        <a:spcAft>
                          <a:spcPts val="0"/>
                        </a:spcAft>
                        <a:buClrTx/>
                        <a:buSzTx/>
                        <a:buFont typeface="Wingdings" pitchFamily="2" charset="2"/>
                        <a:buChar char="Ø"/>
                        <a:tabLst/>
                        <a:defRPr/>
                      </a:pPr>
                      <a:r>
                        <a:rPr lang="ro-RO" sz="1100" dirty="0" smtClean="0">
                          <a:latin typeface="Calibri" pitchFamily="34" charset="0"/>
                        </a:rPr>
                        <a:t>19.01.2017 </a:t>
                      </a:r>
                      <a:r>
                        <a:rPr lang="ru-RU" sz="1100" dirty="0" smtClean="0">
                          <a:latin typeface="Calibri" pitchFamily="34" charset="0"/>
                        </a:rPr>
                        <a:t>17:00</a:t>
                      </a:r>
                      <a:endParaRPr lang="en-US" sz="1100" dirty="0" smtClean="0">
                        <a:latin typeface="Calibri" pitchFamily="34" charset="0"/>
                      </a:endParaRPr>
                    </a:p>
                  </a:txBody>
                  <a:tcPr anchor="ct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692696"/>
            <a:ext cx="8784976" cy="1070992"/>
          </a:xfrm>
        </p:spPr>
        <p:txBody>
          <a:bodyPr>
            <a:normAutofit/>
          </a:bodyPr>
          <a:lstStyle/>
          <a:p>
            <a:r>
              <a:rPr lang="en-US" sz="2000" b="1" dirty="0" smtClean="0">
                <a:solidFill>
                  <a:srgbClr val="FF0000"/>
                </a:solidFill>
              </a:rPr>
              <a:t>ADVANCED MATERIALS AND NANOTECHNOLOGIES</a:t>
            </a:r>
            <a:r>
              <a:rPr lang="ro-RO" sz="2000" b="1" dirty="0" smtClean="0">
                <a:solidFill>
                  <a:srgbClr val="FF0000"/>
                </a:solidFill>
              </a:rPr>
              <a:t> </a:t>
            </a:r>
            <a:r>
              <a:rPr lang="en-US" sz="2000" b="1" dirty="0" smtClean="0">
                <a:solidFill>
                  <a:srgbClr val="FF0000"/>
                </a:solidFill>
              </a:rPr>
              <a:t>FOR ENERGY APPLICATIONS</a:t>
            </a:r>
            <a:r>
              <a:rPr lang="ro-RO" sz="2000" b="1" dirty="0" smtClean="0">
                <a:solidFill>
                  <a:srgbClr val="FF0000"/>
                </a:solidFill>
              </a:rPr>
              <a:t/>
            </a:r>
            <a:br>
              <a:rPr lang="ro-RO" sz="2000" b="1" dirty="0" smtClean="0">
                <a:solidFill>
                  <a:srgbClr val="FF0000"/>
                </a:solidFill>
              </a:rPr>
            </a:br>
            <a:r>
              <a:rPr lang="ro-RO" sz="2000" b="1" dirty="0" smtClean="0">
                <a:solidFill>
                  <a:srgbClr val="0000FF"/>
                </a:solidFill>
              </a:rPr>
              <a:t>(</a:t>
            </a:r>
            <a:r>
              <a:rPr lang="en-US" sz="2000" b="1" dirty="0" smtClean="0">
                <a:solidFill>
                  <a:srgbClr val="0033CC"/>
                </a:solidFill>
                <a:ea typeface="Times New Roman"/>
                <a:cs typeface="Times New Roman"/>
              </a:rPr>
              <a:t>MATERIALE AVANSATE ȘI NANOTEHNOLOGII PENTRU APLICĂRI ÎN ENERGIE</a:t>
            </a:r>
            <a:r>
              <a:rPr lang="ro-RO" sz="2000" b="1" dirty="0" smtClean="0">
                <a:solidFill>
                  <a:srgbClr val="0033CC"/>
                </a:solidFill>
                <a:ea typeface="Times New Roman"/>
                <a:cs typeface="Times New Roman"/>
              </a:rPr>
              <a:t>)</a:t>
            </a:r>
            <a:r>
              <a:rPr lang="en-US" sz="2000" b="1" dirty="0" smtClean="0">
                <a:solidFill>
                  <a:srgbClr val="0033CC"/>
                </a:solidFill>
                <a:ea typeface="Times New Roman"/>
                <a:cs typeface="Times New Roman"/>
              </a:rPr>
              <a:t> </a:t>
            </a:r>
            <a:endParaRPr lang="ru-RU" sz="2000" dirty="0"/>
          </a:p>
        </p:txBody>
      </p:sp>
      <p:sp>
        <p:nvSpPr>
          <p:cNvPr id="5" name="Прямоугольник 4"/>
          <p:cNvSpPr/>
          <p:nvPr/>
        </p:nvSpPr>
        <p:spPr>
          <a:xfrm>
            <a:off x="179512" y="1700808"/>
            <a:ext cx="8784976" cy="1477328"/>
          </a:xfrm>
          <a:prstGeom prst="rect">
            <a:avLst/>
          </a:prstGeom>
        </p:spPr>
        <p:txBody>
          <a:bodyPr wrap="square">
            <a:spAutoFit/>
          </a:bodyPr>
          <a:lstStyle/>
          <a:p>
            <a:r>
              <a:rPr lang="en-US" b="1" dirty="0" smtClean="0">
                <a:solidFill>
                  <a:srgbClr val="00B0F0"/>
                </a:solidFill>
              </a:rPr>
              <a:t>=&gt;&gt;&gt;</a:t>
            </a:r>
            <a:r>
              <a:rPr lang="ro-RO" b="1" dirty="0" smtClean="0">
                <a:solidFill>
                  <a:srgbClr val="00B0F0"/>
                </a:solidFill>
              </a:rPr>
              <a:t> Accent pe</a:t>
            </a:r>
            <a:r>
              <a:rPr lang="en-US" b="1" dirty="0" smtClean="0">
                <a:solidFill>
                  <a:srgbClr val="00B0F0"/>
                </a:solidFill>
              </a:rPr>
              <a:t>: </a:t>
            </a:r>
          </a:p>
          <a:p>
            <a:pPr lvl="1"/>
            <a:r>
              <a:rPr lang="vi-VN" dirty="0" smtClean="0">
                <a:latin typeface="Arial" pitchFamily="34" charset="0"/>
                <a:cs typeface="Arial" pitchFamily="34" charset="0"/>
              </a:rPr>
              <a:t>furnizarea </a:t>
            </a:r>
            <a:r>
              <a:rPr lang="vi-VN" dirty="0" smtClean="0">
                <a:solidFill>
                  <a:srgbClr val="FF0000"/>
                </a:solidFill>
                <a:latin typeface="Arial" pitchFamily="34" charset="0"/>
                <a:cs typeface="Arial" pitchFamily="34" charset="0"/>
              </a:rPr>
              <a:t>materiale</a:t>
            </a:r>
            <a:r>
              <a:rPr lang="ro-RO" dirty="0" smtClean="0">
                <a:solidFill>
                  <a:srgbClr val="FF0000"/>
                </a:solidFill>
                <a:latin typeface="Arial" pitchFamily="34" charset="0"/>
                <a:cs typeface="Arial" pitchFamily="34" charset="0"/>
              </a:rPr>
              <a:t>lor</a:t>
            </a:r>
            <a:r>
              <a:rPr lang="vi-VN" dirty="0" smtClean="0">
                <a:solidFill>
                  <a:srgbClr val="FF0000"/>
                </a:solidFill>
                <a:latin typeface="Arial" pitchFamily="34" charset="0"/>
                <a:cs typeface="Arial" pitchFamily="34" charset="0"/>
              </a:rPr>
              <a:t> avansate și soluții</a:t>
            </a:r>
            <a:r>
              <a:rPr lang="ro-RO" dirty="0" smtClean="0">
                <a:solidFill>
                  <a:srgbClr val="FF0000"/>
                </a:solidFill>
                <a:latin typeface="Arial" pitchFamily="34" charset="0"/>
                <a:cs typeface="Arial" pitchFamily="34" charset="0"/>
              </a:rPr>
              <a:t>lor</a:t>
            </a:r>
            <a:r>
              <a:rPr lang="vi-VN" dirty="0" smtClean="0">
                <a:latin typeface="Arial" pitchFamily="34" charset="0"/>
                <a:cs typeface="Arial" pitchFamily="34" charset="0"/>
              </a:rPr>
              <a:t> d</a:t>
            </a:r>
            <a:r>
              <a:rPr lang="ro-RO" dirty="0" smtClean="0">
                <a:latin typeface="Arial" pitchFamily="34" charset="0"/>
                <a:cs typeface="Arial" pitchFamily="34" charset="0"/>
              </a:rPr>
              <a:t>in</a:t>
            </a:r>
            <a:r>
              <a:rPr lang="vi-VN" dirty="0" smtClean="0">
                <a:latin typeface="Arial" pitchFamily="34" charset="0"/>
                <a:cs typeface="Arial" pitchFamily="34" charset="0"/>
              </a:rPr>
              <a:t> </a:t>
            </a:r>
            <a:r>
              <a:rPr lang="ro-RO" dirty="0" smtClean="0">
                <a:latin typeface="Arial" pitchFamily="34" charset="0"/>
                <a:cs typeface="Arial" pitchFamily="34" charset="0"/>
              </a:rPr>
              <a:t>domeniul n</a:t>
            </a:r>
            <a:r>
              <a:rPr lang="vi-VN" dirty="0" smtClean="0">
                <a:latin typeface="Arial" pitchFamily="34" charset="0"/>
                <a:cs typeface="Arial" pitchFamily="34" charset="0"/>
              </a:rPr>
              <a:t>anotehnologii</a:t>
            </a:r>
            <a:r>
              <a:rPr lang="ro-RO" dirty="0" smtClean="0">
                <a:latin typeface="Arial" pitchFamily="34" charset="0"/>
                <a:cs typeface="Arial" pitchFamily="34" charset="0"/>
              </a:rPr>
              <a:t>lor</a:t>
            </a:r>
            <a:r>
              <a:rPr lang="vi-VN" dirty="0" smtClean="0">
                <a:latin typeface="Arial" pitchFamily="34" charset="0"/>
                <a:cs typeface="Arial" pitchFamily="34" charset="0"/>
              </a:rPr>
              <a:t> în sprijinul </a:t>
            </a:r>
            <a:r>
              <a:rPr lang="ro-RO" dirty="0" smtClean="0">
                <a:latin typeface="Arial" pitchFamily="34" charset="0"/>
                <a:cs typeface="Arial" pitchFamily="34" charset="0"/>
              </a:rPr>
              <a:t>implimentării</a:t>
            </a:r>
            <a:r>
              <a:rPr lang="vi-VN" dirty="0" smtClean="0">
                <a:latin typeface="Arial" pitchFamily="34" charset="0"/>
                <a:cs typeface="Arial" pitchFamily="34" charset="0"/>
              </a:rPr>
              <a:t> politicii energetice europene, care abordează sistemul energetic în ansamblu, cu accent pe durabilitatea și securitatea aprovizionării în timp</a:t>
            </a:r>
            <a:r>
              <a:rPr lang="ro-RO" dirty="0" smtClean="0">
                <a:latin typeface="Arial" pitchFamily="34" charset="0"/>
                <a:cs typeface="Arial" pitchFamily="34" charset="0"/>
              </a:rPr>
              <a:t>ul</a:t>
            </a:r>
            <a:r>
              <a:rPr lang="vi-VN" dirty="0" smtClean="0">
                <a:latin typeface="Arial" pitchFamily="34" charset="0"/>
                <a:cs typeface="Arial" pitchFamily="34" charset="0"/>
              </a:rPr>
              <a:t> </a:t>
            </a:r>
            <a:r>
              <a:rPr lang="vi-VN" dirty="0" smtClean="0">
                <a:solidFill>
                  <a:srgbClr val="FF0000"/>
                </a:solidFill>
                <a:latin typeface="Arial" pitchFamily="34" charset="0"/>
                <a:cs typeface="Arial" pitchFamily="34" charset="0"/>
              </a:rPr>
              <a:t>gener</a:t>
            </a:r>
            <a:r>
              <a:rPr lang="ro-RO" dirty="0" smtClean="0">
                <a:solidFill>
                  <a:srgbClr val="FF0000"/>
                </a:solidFill>
                <a:latin typeface="Arial" pitchFamily="34" charset="0"/>
                <a:cs typeface="Arial" pitchFamily="34" charset="0"/>
              </a:rPr>
              <a:t>ă</a:t>
            </a:r>
            <a:r>
              <a:rPr lang="vi-VN" dirty="0" smtClean="0">
                <a:solidFill>
                  <a:srgbClr val="FF0000"/>
                </a:solidFill>
                <a:latin typeface="Arial" pitchFamily="34" charset="0"/>
                <a:cs typeface="Arial" pitchFamily="34" charset="0"/>
              </a:rPr>
              <a:t>r</a:t>
            </a:r>
            <a:r>
              <a:rPr lang="ro-RO" dirty="0" smtClean="0">
                <a:solidFill>
                  <a:srgbClr val="FF0000"/>
                </a:solidFill>
                <a:latin typeface="Arial" pitchFamily="34" charset="0"/>
                <a:cs typeface="Arial" pitchFamily="34" charset="0"/>
              </a:rPr>
              <a:t>ii</a:t>
            </a:r>
            <a:r>
              <a:rPr lang="vi-VN" dirty="0" smtClean="0">
                <a:solidFill>
                  <a:srgbClr val="FF0000"/>
                </a:solidFill>
                <a:latin typeface="Arial" pitchFamily="34" charset="0"/>
                <a:cs typeface="Arial" pitchFamily="34" charset="0"/>
              </a:rPr>
              <a:t> energie</a:t>
            </a:r>
            <a:r>
              <a:rPr lang="ro-RO" dirty="0" smtClean="0">
                <a:solidFill>
                  <a:srgbClr val="FF0000"/>
                </a:solidFill>
                <a:latin typeface="Arial" pitchFamily="34" charset="0"/>
                <a:cs typeface="Arial" pitchFamily="34" charset="0"/>
              </a:rPr>
              <a:t>i</a:t>
            </a:r>
            <a:r>
              <a:rPr lang="vi-VN" dirty="0" smtClean="0">
                <a:solidFill>
                  <a:srgbClr val="FF0000"/>
                </a:solidFill>
                <a:latin typeface="Arial" pitchFamily="34" charset="0"/>
                <a:cs typeface="Arial" pitchFamily="34" charset="0"/>
              </a:rPr>
              <a:t> la prețuri accesibile</a:t>
            </a:r>
            <a:endParaRPr lang="en-US" dirty="0">
              <a:solidFill>
                <a:srgbClr val="FF0000"/>
              </a:solidFill>
              <a:latin typeface="Arial" pitchFamily="34" charset="0"/>
              <a:cs typeface="Arial" pitchFamily="34" charset="0"/>
            </a:endParaRPr>
          </a:p>
        </p:txBody>
      </p:sp>
      <p:graphicFrame>
        <p:nvGraphicFramePr>
          <p:cNvPr id="6" name="Таблица 5"/>
          <p:cNvGraphicFramePr>
            <a:graphicFrameLocks noGrp="1"/>
          </p:cNvGraphicFramePr>
          <p:nvPr/>
        </p:nvGraphicFramePr>
        <p:xfrm>
          <a:off x="107504" y="3252116"/>
          <a:ext cx="8856984" cy="3417244"/>
        </p:xfrm>
        <a:graphic>
          <a:graphicData uri="http://schemas.openxmlformats.org/drawingml/2006/table">
            <a:tbl>
              <a:tblPr firstRow="1" bandRow="1">
                <a:tableStyleId>{5C22544A-7EE6-4342-B048-85BDC9FD1C3A}</a:tableStyleId>
              </a:tblPr>
              <a:tblGrid>
                <a:gridCol w="1872208"/>
                <a:gridCol w="4551950"/>
                <a:gridCol w="1208690"/>
                <a:gridCol w="1224136"/>
              </a:tblGrid>
              <a:tr h="71976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t>DENUMIREA APELULUI</a:t>
                      </a:r>
                      <a:r>
                        <a:rPr lang="ro-RO" sz="1100" dirty="0" smtClean="0"/>
                        <a:t> / TRL</a:t>
                      </a:r>
                      <a:endParaRPr lang="ru-RU" sz="1100" dirty="0"/>
                    </a:p>
                  </a:txBody>
                  <a:tcPr anchor="ctr"/>
                </a:tc>
                <a:tc>
                  <a:txBody>
                    <a:bodyPr/>
                    <a:lstStyle/>
                    <a:p>
                      <a:pPr algn="ctr"/>
                      <a:endParaRPr lang="ro-RO" sz="1100" dirty="0" smtClean="0"/>
                    </a:p>
                    <a:p>
                      <a:pPr algn="ctr"/>
                      <a:r>
                        <a:rPr lang="ro-RO" sz="1100" dirty="0" smtClean="0"/>
                        <a:t>DESCRIEREA /  T</a:t>
                      </a:r>
                      <a:r>
                        <a:rPr lang="en-US" sz="1100" dirty="0" smtClean="0"/>
                        <a:t>IPUL</a:t>
                      </a:r>
                      <a:r>
                        <a:rPr lang="en-US" sz="1100" baseline="0" dirty="0" smtClean="0"/>
                        <a:t> DE</a:t>
                      </a:r>
                      <a:r>
                        <a:rPr lang="ro-RO" sz="1100" dirty="0" smtClean="0"/>
                        <a:t> ACȚIUNE</a:t>
                      </a:r>
                      <a:endParaRPr lang="ru-RU"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100" dirty="0" smtClean="0"/>
                        <a:t>BUDGET </a:t>
                      </a:r>
                      <a:r>
                        <a:rPr lang="en-US" sz="1100" dirty="0" smtClean="0"/>
                        <a:t> </a:t>
                      </a:r>
                      <a:r>
                        <a:rPr lang="ro-RO" sz="1100" dirty="0" smtClean="0"/>
                        <a:t>TOTAL (milioane EURO)/ </a:t>
                      </a:r>
                      <a:r>
                        <a:rPr lang="en-US" sz="1100" dirty="0" smtClean="0"/>
                        <a:t>per </a:t>
                      </a:r>
                      <a:r>
                        <a:rPr lang="en-US" sz="1100" dirty="0" err="1" smtClean="0"/>
                        <a:t>proiect</a:t>
                      </a:r>
                      <a:endParaRPr lang="ru-RU" sz="11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100" kern="1200" dirty="0" smtClean="0"/>
                        <a:t>LANSAREA APELULUI / </a:t>
                      </a:r>
                      <a:r>
                        <a:rPr lang="en-US" sz="1100" kern="1200" dirty="0" smtClean="0"/>
                        <a:t>TERMENI LIMITĂ </a:t>
                      </a:r>
                      <a:endParaRPr lang="ru-RU" sz="1100" dirty="0" smtClean="0"/>
                    </a:p>
                  </a:txBody>
                  <a:tcPr/>
                </a:tc>
              </a:tr>
              <a:tr h="94297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100" b="1" dirty="0" smtClean="0">
                          <a:solidFill>
                            <a:srgbClr val="0000FF"/>
                          </a:solidFill>
                        </a:rPr>
                        <a:t>NMBP-1</a:t>
                      </a:r>
                      <a:r>
                        <a:rPr lang="ro-RO" sz="1100" b="1" dirty="0" smtClean="0">
                          <a:solidFill>
                            <a:srgbClr val="0000FF"/>
                          </a:solidFill>
                        </a:rPr>
                        <a:t>9</a:t>
                      </a:r>
                      <a:r>
                        <a:rPr lang="en-US" sz="1100" b="1" dirty="0" smtClean="0">
                          <a:solidFill>
                            <a:srgbClr val="0000FF"/>
                          </a:solidFill>
                        </a:rPr>
                        <a:t>-2017</a:t>
                      </a:r>
                      <a:r>
                        <a:rPr lang="en-US" sz="1100" b="1" dirty="0" smtClean="0"/>
                        <a:t>: Cost-effective materials for “power-to-chemical” technologies</a:t>
                      </a:r>
                      <a:endParaRPr lang="ro-RO" sz="1100" b="1" dirty="0" smtClean="0"/>
                    </a:p>
                    <a:p>
                      <a:pPr marL="0" marR="0" indent="0" algn="just" defTabSz="914400" rtl="0" eaLnBrk="1" fontAlgn="auto" latinLnBrk="0" hangingPunct="1">
                        <a:lnSpc>
                          <a:spcPct val="100000"/>
                        </a:lnSpc>
                        <a:spcBef>
                          <a:spcPts val="0"/>
                        </a:spcBef>
                        <a:spcAft>
                          <a:spcPts val="0"/>
                        </a:spcAft>
                        <a:buClrTx/>
                        <a:buSzTx/>
                        <a:buFontTx/>
                        <a:buNone/>
                        <a:tabLst/>
                        <a:defRPr/>
                      </a:pPr>
                      <a:r>
                        <a:rPr lang="ro-RO" sz="1100" b="1" dirty="0" smtClean="0">
                          <a:solidFill>
                            <a:srgbClr val="FF0000"/>
                          </a:solidFill>
                        </a:rPr>
                        <a:t>(TRL</a:t>
                      </a:r>
                      <a:r>
                        <a:rPr lang="ro-RO" sz="1100" b="1" baseline="0" dirty="0" smtClean="0">
                          <a:solidFill>
                            <a:srgbClr val="FF0000"/>
                          </a:solidFill>
                        </a:rPr>
                        <a:t> 3-5)</a:t>
                      </a:r>
                      <a:endParaRPr lang="en-US" sz="1100" b="1" dirty="0" smtClean="0">
                        <a:solidFill>
                          <a:srgbClr val="FF0000"/>
                        </a:solidFill>
                      </a:endParaRP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1100" b="1" dirty="0" smtClean="0">
                          <a:latin typeface="Calibri" pitchFamily="34" charset="0"/>
                        </a:rPr>
                        <a:t>Materiale rentabile pentru tehnologii "power-to-chemical“</a:t>
                      </a:r>
                      <a:r>
                        <a:rPr lang="ro-RO" sz="1100" b="1" dirty="0" smtClean="0">
                          <a:latin typeface="Calibri" pitchFamily="34" charset="0"/>
                        </a:rPr>
                        <a:t>: </a:t>
                      </a:r>
                      <a:r>
                        <a:rPr lang="ro-RO" sz="1100" b="0" dirty="0" smtClean="0">
                          <a:latin typeface="+mn-lt"/>
                        </a:rPr>
                        <a:t>p</a:t>
                      </a:r>
                      <a:r>
                        <a:rPr lang="ro-RO" sz="1100" dirty="0" smtClean="0"/>
                        <a:t>ropunerile </a:t>
                      </a:r>
                      <a:r>
                        <a:rPr lang="vi-VN" sz="1100" baseline="0" dirty="0" smtClean="0">
                          <a:latin typeface="Calibri" pitchFamily="34" charset="0"/>
                        </a:rPr>
                        <a:t>ar trebui să se concentreze pe dezvoltarea materialelor avansate, soluții sau materiale chimice noi,  stocarea chimică a energiei în substanțe chimice sau hidrogen la niveluri viabile economic</a:t>
                      </a:r>
                      <a:r>
                        <a:rPr lang="ro-RO" sz="1100" baseline="0" dirty="0" smtClean="0">
                          <a:latin typeface="Calibri" pitchFamily="34" charset="0"/>
                        </a:rPr>
                        <a:t>, d</a:t>
                      </a:r>
                      <a:r>
                        <a:rPr lang="pt-BR" sz="1100" baseline="0" dirty="0" smtClean="0">
                          <a:latin typeface="Calibri" pitchFamily="34" charset="0"/>
                        </a:rPr>
                        <a:t>ezvoltarea sintezei directe a substanțelor chimice din co-electroliza CO</a:t>
                      </a:r>
                      <a:r>
                        <a:rPr lang="pt-BR" sz="800" baseline="0" dirty="0" smtClean="0">
                          <a:latin typeface="Calibri" pitchFamily="34" charset="0"/>
                        </a:rPr>
                        <a:t>2</a:t>
                      </a:r>
                      <a:r>
                        <a:rPr lang="pt-BR" sz="1100" baseline="0" dirty="0" smtClean="0">
                          <a:latin typeface="Calibri" pitchFamily="34" charset="0"/>
                        </a:rPr>
                        <a:t> - H</a:t>
                      </a:r>
                      <a:r>
                        <a:rPr lang="pt-BR" sz="800" baseline="0" dirty="0" smtClean="0">
                          <a:latin typeface="Calibri" pitchFamily="34" charset="0"/>
                        </a:rPr>
                        <a:t>2</a:t>
                      </a:r>
                      <a:r>
                        <a:rPr lang="pt-BR" sz="1100" baseline="0" dirty="0" smtClean="0">
                          <a:latin typeface="Calibri" pitchFamily="34" charset="0"/>
                        </a:rPr>
                        <a:t>O</a:t>
                      </a:r>
                      <a:r>
                        <a:rPr lang="ro-RO" sz="1100" baseline="0" dirty="0" smtClean="0">
                          <a:latin typeface="Calibri" pitchFamily="34" charset="0"/>
                        </a:rPr>
                        <a:t>, dezvoltarea reactoarelor fotochimice eficiente și necostisitoare de scindare a apei </a:t>
                      </a:r>
                      <a:r>
                        <a:rPr lang="it-IT" sz="1100" baseline="0" dirty="0" smtClean="0">
                          <a:latin typeface="Calibri" pitchFamily="34" charset="0"/>
                        </a:rPr>
                        <a:t>și noi</a:t>
                      </a:r>
                      <a:r>
                        <a:rPr lang="ro-RO" sz="1100" baseline="0" dirty="0" smtClean="0">
                          <a:latin typeface="Calibri" pitchFamily="34" charset="0"/>
                        </a:rPr>
                        <a:t>lor</a:t>
                      </a:r>
                      <a:r>
                        <a:rPr lang="it-IT" sz="1100" baseline="0" dirty="0" smtClean="0">
                          <a:latin typeface="Calibri" pitchFamily="34" charset="0"/>
                        </a:rPr>
                        <a:t> catalizatori cu vieți mai lungi</a:t>
                      </a:r>
                      <a:r>
                        <a:rPr lang="ro-RO" sz="1100" baseline="0" dirty="0" smtClean="0">
                          <a:latin typeface="Calibri" pitchFamily="34" charset="0"/>
                        </a:rPr>
                        <a:t>, optimizarea proceselor electro-chimice pentru separarea și purificarea fluxurilor de hidrocarburi. </a:t>
                      </a:r>
                      <a:r>
                        <a:rPr lang="ro-RO" sz="1100" baseline="0" dirty="0" smtClean="0"/>
                        <a:t>  </a:t>
                      </a:r>
                      <a:r>
                        <a:rPr lang="ro-RO" sz="1100" b="1" baseline="0" dirty="0" smtClean="0">
                          <a:solidFill>
                            <a:srgbClr val="FF0000"/>
                          </a:solidFill>
                        </a:rPr>
                        <a:t>(RIA)</a:t>
                      </a:r>
                      <a:endParaRPr lang="en-US" sz="1100" b="1" dirty="0" smtClean="0">
                        <a:solidFill>
                          <a:srgbClr val="FF0000"/>
                        </a:solidFill>
                      </a:endParaRPr>
                    </a:p>
                  </a:txBody>
                  <a:tcPr/>
                </a:tc>
                <a:tc>
                  <a:txBody>
                    <a:bodyPr/>
                    <a:lstStyle/>
                    <a:p>
                      <a:r>
                        <a:rPr lang="ro-RO" sz="1100" b="1" dirty="0" smtClean="0"/>
                        <a:t>32</a:t>
                      </a:r>
                      <a:r>
                        <a:rPr lang="ro-RO" sz="1100" dirty="0" smtClean="0"/>
                        <a:t> /</a:t>
                      </a:r>
                      <a:r>
                        <a:rPr lang="ro-RO" sz="1100" baseline="0" dirty="0" smtClean="0"/>
                        <a:t> între 3-5 mil.</a:t>
                      </a:r>
                      <a:endParaRPr lang="ru-RU" sz="1100" dirty="0"/>
                    </a:p>
                  </a:txBody>
                  <a:tcPr anchor="ctr"/>
                </a:tc>
                <a:tc rowSpan="2">
                  <a:txBody>
                    <a:bodyPr/>
                    <a:lstStyle/>
                    <a:p>
                      <a:pPr marL="285750" marR="0" lvl="0" indent="-285750" algn="ctr" defTabSz="914400" rtl="0" eaLnBrk="1" fontAlgn="auto" latinLnBrk="0" hangingPunct="1">
                        <a:lnSpc>
                          <a:spcPct val="115000"/>
                        </a:lnSpc>
                        <a:spcBef>
                          <a:spcPts val="0"/>
                        </a:spcBef>
                        <a:spcAft>
                          <a:spcPts val="1000"/>
                        </a:spcAft>
                        <a:buClrTx/>
                        <a:buSzTx/>
                        <a:buFont typeface="Wingdings" pitchFamily="2" charset="2"/>
                        <a:buChar char="Ø"/>
                        <a:tabLst/>
                        <a:defRPr/>
                      </a:pPr>
                      <a:endParaRPr kumimoji="0" lang="ro-RO" sz="1100" u="none" strike="noStrike" kern="1200" cap="none" spc="0" normalizeH="0" baseline="0" noProof="0" dirty="0" smtClean="0">
                        <a:ln>
                          <a:noFill/>
                        </a:ln>
                        <a:effectLst/>
                        <a:uLnTx/>
                        <a:uFillTx/>
                        <a:latin typeface="Calibri" pitchFamily="34" charset="0"/>
                      </a:endParaRPr>
                    </a:p>
                    <a:p>
                      <a:pPr marL="285750" marR="0" lvl="0" indent="-285750" algn="ctr" defTabSz="914400" rtl="0" eaLnBrk="1" fontAlgn="auto" latinLnBrk="0" hangingPunct="1">
                        <a:lnSpc>
                          <a:spcPct val="115000"/>
                        </a:lnSpc>
                        <a:spcBef>
                          <a:spcPts val="0"/>
                        </a:spcBef>
                        <a:spcAft>
                          <a:spcPts val="1000"/>
                        </a:spcAft>
                        <a:buClrTx/>
                        <a:buSzTx/>
                        <a:buFont typeface="Wingdings" pitchFamily="2" charset="2"/>
                        <a:buChar char="Ø"/>
                        <a:tabLst/>
                        <a:defRPr/>
                      </a:pPr>
                      <a:r>
                        <a:rPr kumimoji="0" lang="en-US" sz="1100" u="none" strike="noStrike" kern="1200" cap="none" spc="0" normalizeH="0" baseline="0" noProof="0" dirty="0" smtClean="0">
                          <a:ln>
                            <a:noFill/>
                          </a:ln>
                          <a:effectLst/>
                          <a:uLnTx/>
                          <a:uFillTx/>
                          <a:latin typeface="Calibri" pitchFamily="34" charset="0"/>
                        </a:rPr>
                        <a:t>11.05.2016</a:t>
                      </a:r>
                      <a:r>
                        <a:rPr kumimoji="0" lang="ro-RO" sz="1100" u="none" strike="noStrike" kern="1200" cap="none" spc="0" normalizeH="0" baseline="0" noProof="0" dirty="0" smtClean="0">
                          <a:ln>
                            <a:noFill/>
                          </a:ln>
                          <a:effectLst/>
                          <a:uLnTx/>
                          <a:uFillTx/>
                          <a:latin typeface="Calibri" pitchFamily="34" charset="0"/>
                        </a:rPr>
                        <a:t> </a:t>
                      </a:r>
                      <a:endParaRPr kumimoji="0" lang="en-US" sz="1100" u="none" strike="noStrike" kern="1200" cap="none" spc="0" normalizeH="0" baseline="0" noProof="0" dirty="0" smtClean="0">
                        <a:ln>
                          <a:noFill/>
                        </a:ln>
                        <a:effectLst/>
                        <a:uLnTx/>
                        <a:uFillTx/>
                        <a:latin typeface="Calibri" pitchFamily="34" charset="0"/>
                      </a:endParaRPr>
                    </a:p>
                    <a:p>
                      <a:pPr marL="285750" indent="-285750" algn="ctr">
                        <a:lnSpc>
                          <a:spcPct val="115000"/>
                        </a:lnSpc>
                        <a:spcAft>
                          <a:spcPts val="1000"/>
                        </a:spcAft>
                        <a:buFont typeface="Wingdings" pitchFamily="2" charset="2"/>
                        <a:buChar char="Ø"/>
                      </a:pPr>
                      <a:r>
                        <a:rPr kumimoji="0" lang="ro-RO" sz="1100" u="none" strike="noStrike" kern="1200" cap="none" spc="0" normalizeH="0" baseline="0" noProof="0" dirty="0" smtClean="0">
                          <a:ln>
                            <a:noFill/>
                          </a:ln>
                          <a:effectLst/>
                          <a:uLnTx/>
                          <a:uFillTx/>
                          <a:latin typeface="Calibri" pitchFamily="34" charset="0"/>
                        </a:rPr>
                        <a:t>I</a:t>
                      </a:r>
                      <a:r>
                        <a:rPr kumimoji="0" lang="vi-VN" sz="1100" u="none" strike="noStrike" kern="1200" cap="none" spc="0" normalizeH="0" baseline="0" noProof="0" dirty="0" smtClean="0">
                          <a:ln>
                            <a:noFill/>
                          </a:ln>
                          <a:effectLst/>
                          <a:uLnTx/>
                          <a:uFillTx/>
                          <a:latin typeface="Calibri" pitchFamily="34" charset="0"/>
                        </a:rPr>
                        <a:t> </a:t>
                      </a:r>
                      <a:r>
                        <a:rPr kumimoji="0" lang="ro-RO" sz="1100" u="none" strike="noStrike" kern="1200" cap="none" spc="0" normalizeH="0" baseline="0" noProof="0" dirty="0" smtClean="0">
                          <a:ln>
                            <a:noFill/>
                          </a:ln>
                          <a:effectLst/>
                          <a:uLnTx/>
                          <a:uFillTx/>
                          <a:latin typeface="Calibri" pitchFamily="34" charset="0"/>
                        </a:rPr>
                        <a:t>. </a:t>
                      </a:r>
                      <a:r>
                        <a:rPr kumimoji="0" lang="vi-VN" sz="1100" u="none" strike="noStrike" kern="1200" cap="none" spc="0" normalizeH="0" baseline="0" noProof="0" dirty="0" smtClean="0">
                          <a:ln>
                            <a:noFill/>
                          </a:ln>
                          <a:effectLst/>
                          <a:uLnTx/>
                          <a:uFillTx/>
                          <a:latin typeface="Calibri" pitchFamily="34" charset="0"/>
                        </a:rPr>
                        <a:t>Prima etapă: </a:t>
                      </a:r>
                      <a:r>
                        <a:rPr lang="en-US" sz="1100" dirty="0" smtClean="0">
                          <a:latin typeface="Calibri" pitchFamily="34" charset="0"/>
                        </a:rPr>
                        <a:t>27.10.2016</a:t>
                      </a:r>
                      <a:endParaRPr lang="ro-RO" sz="1100" dirty="0" smtClean="0">
                        <a:latin typeface="Calibri" pitchFamily="34" charset="0"/>
                      </a:endParaRPr>
                    </a:p>
                    <a:p>
                      <a:pPr marL="285750" marR="0" indent="-285750" algn="ctr" defTabSz="914400" rtl="0" eaLnBrk="1" fontAlgn="auto" latinLnBrk="0" hangingPunct="1">
                        <a:lnSpc>
                          <a:spcPct val="115000"/>
                        </a:lnSpc>
                        <a:spcBef>
                          <a:spcPts val="0"/>
                        </a:spcBef>
                        <a:spcAft>
                          <a:spcPts val="1000"/>
                        </a:spcAft>
                        <a:buClrTx/>
                        <a:buSzTx/>
                        <a:buFontTx/>
                        <a:buNone/>
                        <a:tabLst/>
                        <a:defRPr/>
                      </a:pPr>
                      <a:r>
                        <a:rPr kumimoji="0" lang="en-US" sz="1100" u="none" strike="noStrike" kern="1200" cap="none" spc="0" normalizeH="0" baseline="0" noProof="0" dirty="0" smtClean="0">
                          <a:ln>
                            <a:noFill/>
                          </a:ln>
                          <a:effectLst/>
                          <a:uLnTx/>
                          <a:uFillTx/>
                          <a:latin typeface="Calibri" pitchFamily="34" charset="0"/>
                        </a:rPr>
                        <a:t>II.</a:t>
                      </a:r>
                      <a:r>
                        <a:rPr kumimoji="0" lang="ro-RO" sz="1100" u="none" strike="noStrike" kern="1200" cap="none" spc="0" normalizeH="0" baseline="0" noProof="0" dirty="0" smtClean="0">
                          <a:ln>
                            <a:noFill/>
                          </a:ln>
                          <a:effectLst/>
                          <a:uLnTx/>
                          <a:uFillTx/>
                          <a:latin typeface="Calibri" pitchFamily="34" charset="0"/>
                        </a:rPr>
                        <a:t> </a:t>
                      </a:r>
                      <a:r>
                        <a:rPr kumimoji="0" lang="vi-VN" sz="1100" u="none" strike="noStrike" kern="1200" cap="none" spc="0" normalizeH="0" baseline="0" noProof="0" dirty="0" smtClean="0">
                          <a:ln>
                            <a:noFill/>
                          </a:ln>
                          <a:effectLst/>
                          <a:uLnTx/>
                          <a:uFillTx/>
                          <a:latin typeface="Calibri" pitchFamily="34" charset="0"/>
                        </a:rPr>
                        <a:t>A 2-a etapă: </a:t>
                      </a:r>
                      <a:r>
                        <a:rPr lang="en-US" sz="1100" dirty="0" smtClean="0">
                          <a:latin typeface="Calibri" pitchFamily="34" charset="0"/>
                        </a:rPr>
                        <a:t>04.05.2017</a:t>
                      </a:r>
                      <a:endParaRPr lang="ru-RU" sz="1100" i="0" dirty="0">
                        <a:latin typeface="Calibri" pitchFamily="34" charset="0"/>
                        <a:ea typeface="Times New Roman"/>
                        <a:cs typeface="Times New Roman"/>
                      </a:endParaRPr>
                    </a:p>
                  </a:txBody>
                  <a:tcPr marL="114300" marR="114300" marT="0" marB="0"/>
                </a:tc>
              </a:tr>
              <a:tr h="623076">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100" b="1" kern="1200" dirty="0" smtClean="0">
                          <a:solidFill>
                            <a:srgbClr val="0000FF"/>
                          </a:solidFill>
                        </a:rPr>
                        <a:t>NMBP-</a:t>
                      </a:r>
                      <a:r>
                        <a:rPr lang="ro-RO" sz="1100" b="1" kern="1200" dirty="0" smtClean="0">
                          <a:solidFill>
                            <a:srgbClr val="0000FF"/>
                          </a:solidFill>
                        </a:rPr>
                        <a:t>20</a:t>
                      </a:r>
                      <a:r>
                        <a:rPr lang="en-US" sz="1100" b="1" kern="1200" dirty="0" smtClean="0">
                          <a:solidFill>
                            <a:srgbClr val="0000FF"/>
                          </a:solidFill>
                        </a:rPr>
                        <a:t>-2017: </a:t>
                      </a:r>
                      <a:r>
                        <a:rPr lang="en-US" sz="1100" b="1" kern="1200" dirty="0" smtClean="0"/>
                        <a:t>High-performance materials for optimizing carbon dioxide capture</a:t>
                      </a:r>
                      <a:endParaRPr lang="ro-RO" sz="1100" b="1" kern="1200" dirty="0" smtClean="0"/>
                    </a:p>
                    <a:p>
                      <a:pPr marL="0" marR="0" indent="0" algn="just" defTabSz="914400" rtl="0" eaLnBrk="1" fontAlgn="auto" latinLnBrk="0" hangingPunct="1">
                        <a:lnSpc>
                          <a:spcPct val="100000"/>
                        </a:lnSpc>
                        <a:spcBef>
                          <a:spcPts val="0"/>
                        </a:spcBef>
                        <a:spcAft>
                          <a:spcPts val="0"/>
                        </a:spcAft>
                        <a:buClrTx/>
                        <a:buSzTx/>
                        <a:buFontTx/>
                        <a:buNone/>
                        <a:tabLst/>
                        <a:defRPr/>
                      </a:pPr>
                      <a:r>
                        <a:rPr lang="ro-RO" sz="1100" b="1" dirty="0" smtClean="0">
                          <a:solidFill>
                            <a:srgbClr val="FF0000"/>
                          </a:solidFill>
                        </a:rPr>
                        <a:t>(TRL</a:t>
                      </a:r>
                      <a:r>
                        <a:rPr lang="ro-RO" sz="1100" b="1" baseline="0" dirty="0" smtClean="0">
                          <a:solidFill>
                            <a:srgbClr val="FF0000"/>
                          </a:solidFill>
                        </a:rPr>
                        <a:t> 5-6)</a:t>
                      </a:r>
                      <a:endParaRPr lang="en-US" sz="1100" b="1" kern="1200" dirty="0" smtClean="0">
                        <a:solidFill>
                          <a:srgbClr val="FF0000"/>
                        </a:solidFill>
                        <a:latin typeface="+mn-lt"/>
                        <a:ea typeface="+mn-ea"/>
                        <a:cs typeface="+mn-cs"/>
                      </a:endParaRP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1100" b="1" dirty="0" smtClean="0">
                          <a:latin typeface="Calibri" pitchFamily="34" charset="0"/>
                        </a:rPr>
                        <a:t>Materiale de înaltă performanță pentru optimizarea captării dioxidului de carbon</a:t>
                      </a:r>
                      <a:r>
                        <a:rPr lang="ro-RO" sz="1100" b="1" dirty="0" smtClean="0">
                          <a:latin typeface="Calibri" pitchFamily="34" charset="0"/>
                        </a:rPr>
                        <a:t>: </a:t>
                      </a:r>
                      <a:r>
                        <a:rPr lang="ro-RO" sz="1100" b="0" baseline="0" dirty="0" smtClean="0">
                          <a:latin typeface="Calibri" pitchFamily="34" charset="0"/>
                        </a:rPr>
                        <a:t>p</a:t>
                      </a:r>
                      <a:r>
                        <a:rPr lang="vi-VN" sz="1100" b="0" baseline="0" dirty="0" smtClean="0">
                          <a:latin typeface="Calibri" pitchFamily="34" charset="0"/>
                        </a:rPr>
                        <a:t>ropunerile ar trebui să folosească materiale promițătoare pentru următoarea generație de tehnologii de captare a CO</a:t>
                      </a:r>
                      <a:r>
                        <a:rPr lang="vi-VN" sz="800" b="0" baseline="0" dirty="0" smtClean="0">
                          <a:latin typeface="Calibri" pitchFamily="34" charset="0"/>
                        </a:rPr>
                        <a:t>2</a:t>
                      </a:r>
                      <a:r>
                        <a:rPr lang="ro-RO" sz="800" b="0" baseline="0" dirty="0" smtClean="0">
                          <a:latin typeface="Calibri" pitchFamily="34" charset="0"/>
                        </a:rPr>
                        <a:t> </a:t>
                      </a:r>
                      <a:r>
                        <a:rPr lang="ro-RO" sz="1100" b="0" i="0" baseline="0" dirty="0" smtClean="0">
                          <a:latin typeface="Calibri" pitchFamily="34" charset="0"/>
                        </a:rPr>
                        <a:t>(</a:t>
                      </a:r>
                      <a:r>
                        <a:rPr lang="it-IT" sz="1100" i="0" baseline="0" dirty="0" smtClean="0">
                          <a:latin typeface="Calibri" pitchFamily="34" charset="0"/>
                        </a:rPr>
                        <a:t>materiale nanostructurate hibride, membrane, adsorbanți solizi și lichizi</a:t>
                      </a:r>
                      <a:r>
                        <a:rPr lang="ro-RO" sz="1100" i="0" baseline="0" dirty="0" smtClean="0">
                          <a:latin typeface="Calibri" pitchFamily="34" charset="0"/>
                        </a:rPr>
                        <a:t>).</a:t>
                      </a:r>
                      <a:r>
                        <a:rPr lang="vi-VN" sz="1100" i="0" baseline="0" dirty="0" smtClean="0">
                          <a:latin typeface="Calibri" pitchFamily="34" charset="0"/>
                        </a:rPr>
                        <a:t> </a:t>
                      </a:r>
                      <a:r>
                        <a:rPr lang="ro-RO" sz="1100" i="0" baseline="0" dirty="0" smtClean="0">
                          <a:latin typeface="Calibri" pitchFamily="34" charset="0"/>
                        </a:rPr>
                        <a:t>C</a:t>
                      </a:r>
                      <a:r>
                        <a:rPr lang="vi-VN" sz="1100" i="0" baseline="0" dirty="0" smtClean="0">
                          <a:latin typeface="Calibri" pitchFamily="34" charset="0"/>
                        </a:rPr>
                        <a:t>onceptele de înaltă eficiență ar trebui să fie evaluate pentru viabilitatea tehnică și economică, dezvoltate și pregătite pentru fabricați</a:t>
                      </a:r>
                      <a:r>
                        <a:rPr lang="ro-RO" sz="1100" i="0" baseline="0" dirty="0" smtClean="0">
                          <a:latin typeface="Calibri" pitchFamily="34" charset="0"/>
                        </a:rPr>
                        <a:t>i</a:t>
                      </a:r>
                      <a:r>
                        <a:rPr lang="vi-VN" sz="1100" i="0" baseline="0" dirty="0" smtClean="0">
                          <a:latin typeface="Calibri" pitchFamily="34" charset="0"/>
                        </a:rPr>
                        <a:t>-pilot, apoi materialele de înaltă performanță - integrate în proiecte demonstrative existente.</a:t>
                      </a:r>
                      <a:r>
                        <a:rPr lang="it-IT" sz="1100" i="0" baseline="0" dirty="0" smtClean="0">
                          <a:latin typeface="Calibri" pitchFamily="34" charset="0"/>
                        </a:rPr>
                        <a:t>  </a:t>
                      </a:r>
                      <a:r>
                        <a:rPr lang="ro-RO" sz="1100" i="0" dirty="0" smtClean="0">
                          <a:latin typeface="Calibri" pitchFamily="34" charset="0"/>
                        </a:rPr>
                        <a:t> </a:t>
                      </a:r>
                      <a:r>
                        <a:rPr lang="ro-RO" sz="1100" b="1" baseline="0" dirty="0" smtClean="0">
                          <a:solidFill>
                            <a:srgbClr val="FF0000"/>
                          </a:solidFill>
                        </a:rPr>
                        <a:t>(IA)</a:t>
                      </a:r>
                      <a:endParaRPr lang="en-US" sz="1100" b="1" kern="1200" dirty="0" smtClean="0">
                        <a:solidFill>
                          <a:srgbClr val="FF0000"/>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100" b="1" dirty="0" smtClean="0"/>
                        <a:t>32</a:t>
                      </a:r>
                      <a:r>
                        <a:rPr lang="ro-RO" sz="1100" dirty="0" smtClean="0"/>
                        <a:t> /</a:t>
                      </a:r>
                      <a:r>
                        <a:rPr lang="ro-RO" sz="1100" baseline="0" dirty="0" smtClean="0"/>
                        <a:t> între 6-8 mil.</a:t>
                      </a:r>
                      <a:endParaRPr lang="ru-RU" sz="1100" dirty="0" smtClean="0"/>
                    </a:p>
                    <a:p>
                      <a:endParaRPr lang="ru-RU" sz="1100" b="1" dirty="0"/>
                    </a:p>
                  </a:txBody>
                  <a:tcPr anchor="ctr"/>
                </a:tc>
                <a:tc vMerge="1">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endParaRPr lang="en-US" sz="1100" dirty="0" smtClean="0">
                        <a:latin typeface="Calibri" pitchFamily="34" charset="0"/>
                      </a:endParaRPr>
                    </a:p>
                  </a:txBody>
                  <a:tcPr anchor="ct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764704"/>
            <a:ext cx="8229600" cy="796950"/>
          </a:xfrm>
        </p:spPr>
        <p:txBody>
          <a:bodyPr>
            <a:normAutofit fontScale="90000"/>
          </a:bodyPr>
          <a:lstStyle/>
          <a:p>
            <a:r>
              <a:rPr lang="en-US" sz="2400" b="1" dirty="0" smtClean="0">
                <a:solidFill>
                  <a:srgbClr val="FF0000"/>
                </a:solidFill>
              </a:rPr>
              <a:t>ECO-DESIGN AND NEW SUSTAINABLE BUSINESS MODELS</a:t>
            </a:r>
            <a:r>
              <a:rPr lang="ro-RO" sz="2400" b="1" dirty="0" smtClean="0">
                <a:solidFill>
                  <a:srgbClr val="FF0000"/>
                </a:solidFill>
              </a:rPr>
              <a:t/>
            </a:r>
            <a:br>
              <a:rPr lang="ro-RO" sz="2400" b="1" dirty="0" smtClean="0">
                <a:solidFill>
                  <a:srgbClr val="FF0000"/>
                </a:solidFill>
              </a:rPr>
            </a:br>
            <a:r>
              <a:rPr lang="ro-RO" sz="2400" b="1" dirty="0" smtClean="0">
                <a:solidFill>
                  <a:srgbClr val="0000FF"/>
                </a:solidFill>
              </a:rPr>
              <a:t>(</a:t>
            </a:r>
            <a:r>
              <a:rPr lang="en-US" sz="2400" b="1" dirty="0" smtClean="0">
                <a:solidFill>
                  <a:srgbClr val="0033CC"/>
                </a:solidFill>
                <a:ea typeface="Times New Roman"/>
                <a:cs typeface="Times New Roman"/>
              </a:rPr>
              <a:t>ECO-DESIGN ȘI NOI MODELE DE AFACERI DURABILE</a:t>
            </a:r>
            <a:r>
              <a:rPr lang="ro-RO" sz="2400" b="1" dirty="0" smtClean="0">
                <a:solidFill>
                  <a:srgbClr val="0033CC"/>
                </a:solidFill>
                <a:ea typeface="Times New Roman"/>
                <a:cs typeface="Times New Roman"/>
              </a:rPr>
              <a:t>)</a:t>
            </a:r>
            <a:endParaRPr lang="ru-RU" dirty="0"/>
          </a:p>
        </p:txBody>
      </p:sp>
      <p:sp>
        <p:nvSpPr>
          <p:cNvPr id="3" name="Содержимое 2"/>
          <p:cNvSpPr>
            <a:spLocks noGrp="1"/>
          </p:cNvSpPr>
          <p:nvPr>
            <p:ph idx="1"/>
          </p:nvPr>
        </p:nvSpPr>
        <p:spPr>
          <a:xfrm>
            <a:off x="179512" y="1700808"/>
            <a:ext cx="8784976" cy="1512168"/>
          </a:xfrm>
        </p:spPr>
        <p:txBody>
          <a:bodyPr>
            <a:normAutofit fontScale="70000" lnSpcReduction="20000"/>
          </a:bodyPr>
          <a:lstStyle/>
          <a:p>
            <a:pPr marL="0" indent="0">
              <a:buNone/>
            </a:pPr>
            <a:r>
              <a:rPr lang="en-US" b="1" dirty="0" smtClean="0">
                <a:solidFill>
                  <a:srgbClr val="00B0F0"/>
                </a:solidFill>
              </a:rPr>
              <a:t>=&gt;&gt;&gt;</a:t>
            </a:r>
            <a:r>
              <a:rPr lang="ro-RO" b="1" dirty="0" smtClean="0">
                <a:solidFill>
                  <a:srgbClr val="00B0F0"/>
                </a:solidFill>
              </a:rPr>
              <a:t> Accent pe</a:t>
            </a:r>
            <a:r>
              <a:rPr lang="en-US" b="1" dirty="0" smtClean="0">
                <a:solidFill>
                  <a:srgbClr val="00B0F0"/>
                </a:solidFill>
              </a:rPr>
              <a:t>: </a:t>
            </a:r>
          </a:p>
          <a:p>
            <a:pPr marL="450850" lvl="1" indent="6350">
              <a:buNone/>
            </a:pPr>
            <a:r>
              <a:rPr lang="vi-VN" dirty="0" smtClean="0">
                <a:latin typeface="Arial" pitchFamily="34" charset="0"/>
                <a:cs typeface="Arial" pitchFamily="34" charset="0"/>
              </a:rPr>
              <a:t>noile </a:t>
            </a:r>
            <a:r>
              <a:rPr lang="vi-VN" dirty="0" smtClean="0">
                <a:solidFill>
                  <a:srgbClr val="FF0000"/>
                </a:solidFill>
                <a:latin typeface="Arial" pitchFamily="34" charset="0"/>
                <a:cs typeface="Arial" pitchFamily="34" charset="0"/>
              </a:rPr>
              <a:t>concepte</a:t>
            </a:r>
            <a:r>
              <a:rPr lang="vi-VN" dirty="0" smtClean="0">
                <a:latin typeface="Arial" pitchFamily="34" charset="0"/>
                <a:cs typeface="Arial" pitchFamily="34" charset="0"/>
              </a:rPr>
              <a:t> și </a:t>
            </a:r>
            <a:r>
              <a:rPr lang="vi-VN" dirty="0" smtClean="0">
                <a:solidFill>
                  <a:srgbClr val="FF0000"/>
                </a:solidFill>
                <a:latin typeface="Arial" pitchFamily="34" charset="0"/>
                <a:cs typeface="Arial" pitchFamily="34" charset="0"/>
              </a:rPr>
              <a:t>metodologii</a:t>
            </a:r>
            <a:r>
              <a:rPr lang="vi-VN" dirty="0" smtClean="0">
                <a:latin typeface="Arial" pitchFamily="34" charset="0"/>
                <a:cs typeface="Arial" pitchFamily="34" charset="0"/>
              </a:rPr>
              <a:t> pentru producție specializat</a:t>
            </a:r>
            <a:r>
              <a:rPr lang="ro-RO" dirty="0" smtClean="0">
                <a:latin typeface="Arial" pitchFamily="34" charset="0"/>
                <a:cs typeface="Arial" pitchFamily="34" charset="0"/>
              </a:rPr>
              <a:t>ă </a:t>
            </a:r>
            <a:r>
              <a:rPr lang="vi-VN" dirty="0" smtClean="0">
                <a:latin typeface="Arial" pitchFamily="34" charset="0"/>
                <a:cs typeface="Arial" pitchFamily="34" charset="0"/>
              </a:rPr>
              <a:t>bazate pe cunoaștere, care pot îndeplini cerințele de durabilitate, lanțuri</a:t>
            </a:r>
            <a:r>
              <a:rPr lang="ro-RO" dirty="0" smtClean="0">
                <a:latin typeface="Arial" pitchFamily="34" charset="0"/>
                <a:cs typeface="Arial" pitchFamily="34" charset="0"/>
              </a:rPr>
              <a:t>le </a:t>
            </a:r>
            <a:r>
              <a:rPr lang="vi-VN" dirty="0" smtClean="0">
                <a:latin typeface="Arial" pitchFamily="34" charset="0"/>
                <a:cs typeface="Arial" pitchFamily="34" charset="0"/>
              </a:rPr>
              <a:t>de valori globalizat</a:t>
            </a:r>
            <a:r>
              <a:rPr lang="ro-RO" dirty="0" smtClean="0">
                <a:latin typeface="Arial" pitchFamily="34" charset="0"/>
                <a:cs typeface="Arial" pitchFamily="34" charset="0"/>
              </a:rPr>
              <a:t>e</a:t>
            </a:r>
            <a:r>
              <a:rPr lang="vi-VN" dirty="0" smtClean="0">
                <a:latin typeface="Arial" pitchFamily="34" charset="0"/>
                <a:cs typeface="Arial" pitchFamily="34" charset="0"/>
              </a:rPr>
              <a:t>, evoluția piețelor și industriile viitoare</a:t>
            </a:r>
            <a:r>
              <a:rPr lang="ro-RO" dirty="0" smtClean="0">
                <a:latin typeface="Arial" pitchFamily="34" charset="0"/>
                <a:cs typeface="Arial" pitchFamily="34" charset="0"/>
              </a:rPr>
              <a:t> </a:t>
            </a:r>
            <a:r>
              <a:rPr lang="vi-VN" dirty="0" smtClean="0">
                <a:latin typeface="Arial" pitchFamily="34" charset="0"/>
                <a:cs typeface="Arial" pitchFamily="34" charset="0"/>
              </a:rPr>
              <a:t>emergente</a:t>
            </a:r>
            <a:endParaRPr lang="en-US" sz="1600" dirty="0" smtClean="0">
              <a:latin typeface="Arial" pitchFamily="34" charset="0"/>
              <a:cs typeface="Arial" pitchFamily="34" charset="0"/>
            </a:endParaRPr>
          </a:p>
          <a:p>
            <a:pPr>
              <a:buNone/>
            </a:pPr>
            <a:endParaRPr lang="ru-RU" dirty="0"/>
          </a:p>
        </p:txBody>
      </p:sp>
      <p:graphicFrame>
        <p:nvGraphicFramePr>
          <p:cNvPr id="5" name="Таблица 4"/>
          <p:cNvGraphicFramePr>
            <a:graphicFrameLocks noGrp="1"/>
          </p:cNvGraphicFramePr>
          <p:nvPr/>
        </p:nvGraphicFramePr>
        <p:xfrm>
          <a:off x="107504" y="3356992"/>
          <a:ext cx="8856984" cy="2130480"/>
        </p:xfrm>
        <a:graphic>
          <a:graphicData uri="http://schemas.openxmlformats.org/drawingml/2006/table">
            <a:tbl>
              <a:tblPr firstRow="1" bandRow="1">
                <a:tableStyleId>{5C22544A-7EE6-4342-B048-85BDC9FD1C3A}</a:tableStyleId>
              </a:tblPr>
              <a:tblGrid>
                <a:gridCol w="1872208"/>
                <a:gridCol w="4551950"/>
                <a:gridCol w="1208690"/>
                <a:gridCol w="1224136"/>
              </a:tblGrid>
              <a:tr h="71976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t>DENUMIREA APELULUI</a:t>
                      </a:r>
                      <a:r>
                        <a:rPr lang="ro-RO" sz="1100" dirty="0" smtClean="0"/>
                        <a:t> / TRL</a:t>
                      </a:r>
                      <a:endParaRPr lang="ru-RU" sz="1100" dirty="0"/>
                    </a:p>
                  </a:txBody>
                  <a:tcPr anchor="ctr"/>
                </a:tc>
                <a:tc>
                  <a:txBody>
                    <a:bodyPr/>
                    <a:lstStyle/>
                    <a:p>
                      <a:pPr algn="ctr"/>
                      <a:endParaRPr lang="ro-RO" sz="1100" dirty="0" smtClean="0"/>
                    </a:p>
                    <a:p>
                      <a:pPr algn="ctr"/>
                      <a:r>
                        <a:rPr lang="ro-RO" sz="1100" dirty="0" smtClean="0"/>
                        <a:t>DESCRIEREA /  T</a:t>
                      </a:r>
                      <a:r>
                        <a:rPr lang="en-US" sz="1100" dirty="0" smtClean="0"/>
                        <a:t>IPUL</a:t>
                      </a:r>
                      <a:r>
                        <a:rPr lang="en-US" sz="1100" baseline="0" dirty="0" smtClean="0"/>
                        <a:t> DE</a:t>
                      </a:r>
                      <a:r>
                        <a:rPr lang="ro-RO" sz="1100" dirty="0" smtClean="0"/>
                        <a:t> ACȚIUNE</a:t>
                      </a:r>
                      <a:endParaRPr lang="ru-RU"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100" dirty="0" smtClean="0"/>
                        <a:t>BUDGET </a:t>
                      </a:r>
                      <a:r>
                        <a:rPr lang="en-US" sz="1100" dirty="0" smtClean="0"/>
                        <a:t> </a:t>
                      </a:r>
                      <a:r>
                        <a:rPr lang="ro-RO" sz="1100" dirty="0" smtClean="0"/>
                        <a:t>TOTAL (milioane EURO)/ </a:t>
                      </a:r>
                      <a:r>
                        <a:rPr lang="en-US" sz="1100" dirty="0" smtClean="0"/>
                        <a:t>per </a:t>
                      </a:r>
                      <a:r>
                        <a:rPr lang="en-US" sz="1100" dirty="0" err="1" smtClean="0"/>
                        <a:t>proiect</a:t>
                      </a:r>
                      <a:endParaRPr lang="ru-RU" sz="11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100" kern="1200" dirty="0" smtClean="0"/>
                        <a:t>LANSAREA APELULUI / </a:t>
                      </a:r>
                      <a:r>
                        <a:rPr lang="en-US" sz="1100" kern="1200" dirty="0" smtClean="0"/>
                        <a:t>TERMENI LIMITĂ </a:t>
                      </a:r>
                      <a:endParaRPr lang="ru-RU" sz="1100" dirty="0" smtClean="0"/>
                    </a:p>
                  </a:txBody>
                  <a:tcPr/>
                </a:tc>
              </a:tr>
              <a:tr h="94297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100" b="1" dirty="0" smtClean="0">
                          <a:solidFill>
                            <a:srgbClr val="0000FF"/>
                          </a:solidFill>
                        </a:rPr>
                        <a:t>NMBP-</a:t>
                      </a:r>
                      <a:r>
                        <a:rPr lang="ro-RO" sz="1100" b="1" dirty="0" smtClean="0">
                          <a:solidFill>
                            <a:srgbClr val="0000FF"/>
                          </a:solidFill>
                        </a:rPr>
                        <a:t>22</a:t>
                      </a:r>
                      <a:r>
                        <a:rPr lang="en-US" sz="1100" b="1" dirty="0" smtClean="0">
                          <a:solidFill>
                            <a:srgbClr val="0000FF"/>
                          </a:solidFill>
                        </a:rPr>
                        <a:t>-2017</a:t>
                      </a:r>
                      <a:r>
                        <a:rPr lang="en-US" sz="1100" b="1" dirty="0" smtClean="0"/>
                        <a:t>: Business models and industrial strategies supporting novel supply chains for innovative product-services</a:t>
                      </a:r>
                      <a:endParaRPr lang="ro-RO" sz="1100" b="1" dirty="0" smtClean="0"/>
                    </a:p>
                    <a:p>
                      <a:pPr marL="0" marR="0" indent="0" algn="just" defTabSz="914400" rtl="0" eaLnBrk="1" fontAlgn="auto" latinLnBrk="0" hangingPunct="1">
                        <a:lnSpc>
                          <a:spcPct val="100000"/>
                        </a:lnSpc>
                        <a:spcBef>
                          <a:spcPts val="0"/>
                        </a:spcBef>
                        <a:spcAft>
                          <a:spcPts val="0"/>
                        </a:spcAft>
                        <a:buClrTx/>
                        <a:buSzTx/>
                        <a:buFontTx/>
                        <a:buNone/>
                        <a:tabLst/>
                        <a:defRPr/>
                      </a:pPr>
                      <a:r>
                        <a:rPr lang="ro-RO" sz="1100" b="1" dirty="0" smtClean="0">
                          <a:solidFill>
                            <a:srgbClr val="FF0000"/>
                          </a:solidFill>
                        </a:rPr>
                        <a:t>(TRL</a:t>
                      </a:r>
                      <a:r>
                        <a:rPr lang="ro-RO" sz="1100" b="1" baseline="0" dirty="0" smtClean="0">
                          <a:solidFill>
                            <a:srgbClr val="FF0000"/>
                          </a:solidFill>
                        </a:rPr>
                        <a:t> 4-6)</a:t>
                      </a: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ro-RO" sz="1100" b="1" dirty="0" smtClean="0">
                        <a:latin typeface="Calibri"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vi-VN" sz="1100" b="1" dirty="0" smtClean="0">
                          <a:latin typeface="Calibri" pitchFamily="34" charset="0"/>
                        </a:rPr>
                        <a:t>Modele de afaceri și strategii industriale de susținere a lanțurilor de aprovizionare noi pentru produse-servicii inovatoare</a:t>
                      </a:r>
                      <a:r>
                        <a:rPr lang="ro-RO" sz="1100" b="1" dirty="0" smtClean="0">
                          <a:latin typeface="Calibri" pitchFamily="34" charset="0"/>
                        </a:rPr>
                        <a:t>: </a:t>
                      </a:r>
                      <a:r>
                        <a:rPr lang="ro-RO" sz="1100" b="0" dirty="0" smtClean="0">
                          <a:latin typeface="Calibri" pitchFamily="34" charset="0"/>
                        </a:rPr>
                        <a:t>s</a:t>
                      </a:r>
                      <a:r>
                        <a:rPr lang="vi-VN" sz="1100" b="0" dirty="0" smtClean="0">
                          <a:latin typeface="Calibri" pitchFamily="34" charset="0"/>
                        </a:rPr>
                        <a:t>oluțiile ar trebui să faciliteze fluxul de informații cu privire la capacitatea de producție liberă între furnizorii de servicii.  Activitățile proiectului se vor concentra pe noi concepte și metodologii pentru produsul-serviciul specializat bazate pe cunoaștere, care pot îndeplini cerințele piețelor în schimbare rapidă. </a:t>
                      </a:r>
                      <a:r>
                        <a:rPr lang="ro-RO" sz="1100" b="1" baseline="0" dirty="0" smtClean="0">
                          <a:solidFill>
                            <a:srgbClr val="FF0000"/>
                          </a:solidFill>
                          <a:latin typeface="Calibri" pitchFamily="34" charset="0"/>
                        </a:rPr>
                        <a:t>(RIA)</a:t>
                      </a:r>
                      <a:endParaRPr lang="en-US" sz="1100" b="1" dirty="0" smtClean="0">
                        <a:solidFill>
                          <a:srgbClr val="FF0000"/>
                        </a:solidFill>
                        <a:latin typeface="Calibri" pitchFamily="34" charset="0"/>
                      </a:endParaRPr>
                    </a:p>
                  </a:txBody>
                  <a:tcPr/>
                </a:tc>
                <a:tc>
                  <a:txBody>
                    <a:bodyPr/>
                    <a:lstStyle/>
                    <a:p>
                      <a:pPr algn="ctr"/>
                      <a:r>
                        <a:rPr lang="ro-RO" sz="1100" b="1" dirty="0" smtClean="0"/>
                        <a:t>114,19</a:t>
                      </a:r>
                      <a:r>
                        <a:rPr lang="ro-RO" sz="1100" dirty="0" smtClean="0"/>
                        <a:t> /</a:t>
                      </a:r>
                      <a:r>
                        <a:rPr lang="ro-RO" sz="1100" baseline="0" dirty="0" smtClean="0"/>
                        <a:t> între 2-4 mil.</a:t>
                      </a:r>
                      <a:endParaRPr lang="ru-RU" sz="1100" dirty="0"/>
                    </a:p>
                  </a:txBody>
                  <a:tcPr anchor="ctr"/>
                </a:tc>
                <a:tc>
                  <a:txBody>
                    <a:bodyPr/>
                    <a:lstStyle/>
                    <a:p>
                      <a:pPr marL="285750" marR="0" lvl="0" indent="-285750" algn="ctr" defTabSz="914400" rtl="0" eaLnBrk="1" fontAlgn="auto" latinLnBrk="0" hangingPunct="1">
                        <a:lnSpc>
                          <a:spcPct val="115000"/>
                        </a:lnSpc>
                        <a:spcBef>
                          <a:spcPts val="0"/>
                        </a:spcBef>
                        <a:spcAft>
                          <a:spcPts val="1000"/>
                        </a:spcAft>
                        <a:buClrTx/>
                        <a:buSzTx/>
                        <a:buFont typeface="Wingdings" pitchFamily="2" charset="2"/>
                        <a:buChar char="Ø"/>
                        <a:tabLst/>
                        <a:defRPr/>
                      </a:pPr>
                      <a:r>
                        <a:rPr kumimoji="0" lang="en-US" sz="1100" u="none" strike="noStrike" kern="1200" cap="none" spc="0" normalizeH="0" baseline="0" noProof="0" dirty="0" smtClean="0">
                          <a:ln>
                            <a:noFill/>
                          </a:ln>
                          <a:effectLst/>
                          <a:uLnTx/>
                          <a:uFillTx/>
                          <a:latin typeface="Calibri" pitchFamily="34" charset="0"/>
                        </a:rPr>
                        <a:t>11.05.2016</a:t>
                      </a:r>
                      <a:r>
                        <a:rPr kumimoji="0" lang="ro-RO" sz="1100" u="none" strike="noStrike" kern="1200" cap="none" spc="0" normalizeH="0" baseline="0" noProof="0" dirty="0" smtClean="0">
                          <a:ln>
                            <a:noFill/>
                          </a:ln>
                          <a:effectLst/>
                          <a:uLnTx/>
                          <a:uFillTx/>
                          <a:latin typeface="Calibri" pitchFamily="34" charset="0"/>
                        </a:rPr>
                        <a:t> </a:t>
                      </a:r>
                      <a:endParaRPr kumimoji="0" lang="en-US" sz="1100" u="none" strike="noStrike" kern="1200" cap="none" spc="0" normalizeH="0" baseline="0" noProof="0" dirty="0" smtClean="0">
                        <a:ln>
                          <a:noFill/>
                        </a:ln>
                        <a:effectLst/>
                        <a:uLnTx/>
                        <a:uFillTx/>
                        <a:latin typeface="Calibri" pitchFamily="34" charset="0"/>
                      </a:endParaRPr>
                    </a:p>
                    <a:p>
                      <a:pPr marL="285750" indent="-285750" algn="ctr">
                        <a:lnSpc>
                          <a:spcPct val="115000"/>
                        </a:lnSpc>
                        <a:spcAft>
                          <a:spcPts val="1000"/>
                        </a:spcAft>
                        <a:buFont typeface="Wingdings" pitchFamily="2" charset="2"/>
                        <a:buChar char="Ø"/>
                      </a:pPr>
                      <a:r>
                        <a:rPr kumimoji="0" lang="ro-RO" sz="1100" u="none" strike="noStrike" kern="1200" cap="none" spc="0" normalizeH="0" baseline="0" noProof="0" dirty="0" smtClean="0">
                          <a:ln>
                            <a:noFill/>
                          </a:ln>
                          <a:effectLst/>
                          <a:uLnTx/>
                          <a:uFillTx/>
                          <a:latin typeface="Calibri" pitchFamily="34" charset="0"/>
                        </a:rPr>
                        <a:t>I</a:t>
                      </a:r>
                      <a:r>
                        <a:rPr kumimoji="0" lang="vi-VN" sz="1100" u="none" strike="noStrike" kern="1200" cap="none" spc="0" normalizeH="0" baseline="0" noProof="0" dirty="0" smtClean="0">
                          <a:ln>
                            <a:noFill/>
                          </a:ln>
                          <a:effectLst/>
                          <a:uLnTx/>
                          <a:uFillTx/>
                          <a:latin typeface="Calibri" pitchFamily="34" charset="0"/>
                        </a:rPr>
                        <a:t> </a:t>
                      </a:r>
                      <a:r>
                        <a:rPr kumimoji="0" lang="ro-RO" sz="1100" u="none" strike="noStrike" kern="1200" cap="none" spc="0" normalizeH="0" baseline="0" noProof="0" dirty="0" smtClean="0">
                          <a:ln>
                            <a:noFill/>
                          </a:ln>
                          <a:effectLst/>
                          <a:uLnTx/>
                          <a:uFillTx/>
                          <a:latin typeface="Calibri" pitchFamily="34" charset="0"/>
                        </a:rPr>
                        <a:t>. </a:t>
                      </a:r>
                      <a:r>
                        <a:rPr kumimoji="0" lang="vi-VN" sz="1100" u="none" strike="noStrike" kern="1200" cap="none" spc="0" normalizeH="0" baseline="0" noProof="0" dirty="0" smtClean="0">
                          <a:ln>
                            <a:noFill/>
                          </a:ln>
                          <a:effectLst/>
                          <a:uLnTx/>
                          <a:uFillTx/>
                          <a:latin typeface="Calibri" pitchFamily="34" charset="0"/>
                        </a:rPr>
                        <a:t>Prima etapă: </a:t>
                      </a:r>
                      <a:r>
                        <a:rPr lang="en-US" sz="1100" dirty="0" smtClean="0">
                          <a:latin typeface="Calibri" pitchFamily="34" charset="0"/>
                        </a:rPr>
                        <a:t>27.10.2016</a:t>
                      </a:r>
                      <a:endParaRPr lang="ro-RO" sz="1100" dirty="0" smtClean="0">
                        <a:latin typeface="Calibri" pitchFamily="34" charset="0"/>
                      </a:endParaRPr>
                    </a:p>
                    <a:p>
                      <a:pPr marL="285750" marR="0" indent="-285750" algn="ctr" defTabSz="914400" rtl="0" eaLnBrk="1" fontAlgn="auto" latinLnBrk="0" hangingPunct="1">
                        <a:lnSpc>
                          <a:spcPct val="115000"/>
                        </a:lnSpc>
                        <a:spcBef>
                          <a:spcPts val="0"/>
                        </a:spcBef>
                        <a:spcAft>
                          <a:spcPts val="1000"/>
                        </a:spcAft>
                        <a:buClrTx/>
                        <a:buSzTx/>
                        <a:buFontTx/>
                        <a:buNone/>
                        <a:tabLst/>
                        <a:defRPr/>
                      </a:pPr>
                      <a:r>
                        <a:rPr kumimoji="0" lang="en-US" sz="1100" u="none" strike="noStrike" kern="1200" cap="none" spc="0" normalizeH="0" baseline="0" noProof="0" dirty="0" smtClean="0">
                          <a:ln>
                            <a:noFill/>
                          </a:ln>
                          <a:effectLst/>
                          <a:uLnTx/>
                          <a:uFillTx/>
                          <a:latin typeface="Calibri" pitchFamily="34" charset="0"/>
                        </a:rPr>
                        <a:t>II.</a:t>
                      </a:r>
                      <a:r>
                        <a:rPr kumimoji="0" lang="ro-RO" sz="1100" u="none" strike="noStrike" kern="1200" cap="none" spc="0" normalizeH="0" baseline="0" noProof="0" dirty="0" smtClean="0">
                          <a:ln>
                            <a:noFill/>
                          </a:ln>
                          <a:effectLst/>
                          <a:uLnTx/>
                          <a:uFillTx/>
                          <a:latin typeface="Calibri" pitchFamily="34" charset="0"/>
                        </a:rPr>
                        <a:t> </a:t>
                      </a:r>
                      <a:r>
                        <a:rPr kumimoji="0" lang="vi-VN" sz="1100" u="none" strike="noStrike" kern="1200" cap="none" spc="0" normalizeH="0" baseline="0" noProof="0" dirty="0" smtClean="0">
                          <a:ln>
                            <a:noFill/>
                          </a:ln>
                          <a:effectLst/>
                          <a:uLnTx/>
                          <a:uFillTx/>
                          <a:latin typeface="Calibri" pitchFamily="34" charset="0"/>
                        </a:rPr>
                        <a:t>A 2-a etapă: </a:t>
                      </a:r>
                      <a:r>
                        <a:rPr lang="en-US" sz="1100" dirty="0" smtClean="0">
                          <a:latin typeface="Calibri" pitchFamily="34" charset="0"/>
                        </a:rPr>
                        <a:t>04.05.2017</a:t>
                      </a:r>
                      <a:endParaRPr lang="ru-RU" sz="1100" i="0" dirty="0">
                        <a:latin typeface="Calibri" pitchFamily="34" charset="0"/>
                        <a:ea typeface="Times New Roman"/>
                        <a:cs typeface="Times New Roman"/>
                      </a:endParaRPr>
                    </a:p>
                  </a:txBody>
                  <a:tcPr marL="114300" marR="114300" marT="0" marB="0"/>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620688"/>
            <a:ext cx="8229600" cy="1143000"/>
          </a:xfrm>
        </p:spPr>
        <p:txBody>
          <a:bodyPr>
            <a:noAutofit/>
          </a:bodyPr>
          <a:lstStyle/>
          <a:p>
            <a:r>
              <a:rPr lang="en-US" sz="2000" b="1" dirty="0" smtClean="0">
                <a:solidFill>
                  <a:srgbClr val="FF0000"/>
                </a:solidFill>
              </a:rPr>
              <a:t>MODELLING FOR THE DEVELOPMENT OF NANOTECHNOLOGIES AND ADVANCED MATERIALS</a:t>
            </a:r>
            <a:r>
              <a:rPr lang="ro-RO" sz="2000" b="1" dirty="0" smtClean="0">
                <a:solidFill>
                  <a:srgbClr val="FF0000"/>
                </a:solidFill>
              </a:rPr>
              <a:t/>
            </a:r>
            <a:br>
              <a:rPr lang="ro-RO" sz="2000" b="1" dirty="0" smtClean="0">
                <a:solidFill>
                  <a:srgbClr val="FF0000"/>
                </a:solidFill>
              </a:rPr>
            </a:br>
            <a:r>
              <a:rPr lang="ro-RO" sz="2000" b="1" dirty="0" smtClean="0">
                <a:solidFill>
                  <a:srgbClr val="0000FF"/>
                </a:solidFill>
              </a:rPr>
              <a:t>(</a:t>
            </a:r>
            <a:r>
              <a:rPr lang="en-US" sz="2000" b="1" dirty="0" smtClean="0">
                <a:solidFill>
                  <a:srgbClr val="0033CC"/>
                </a:solidFill>
                <a:ea typeface="Times New Roman"/>
                <a:cs typeface="Times New Roman"/>
              </a:rPr>
              <a:t>MODELAREA PENTRU DEZVOLTAREA NANOTEHNOLOGIILOR ȘI MATERIALELOR AVANSATE</a:t>
            </a:r>
            <a:r>
              <a:rPr lang="ro-RO" sz="2000" b="1" dirty="0" smtClean="0">
                <a:solidFill>
                  <a:srgbClr val="0033CC"/>
                </a:solidFill>
                <a:ea typeface="Times New Roman"/>
                <a:cs typeface="Times New Roman"/>
              </a:rPr>
              <a:t>)</a:t>
            </a:r>
            <a:endParaRPr lang="ru-RU" sz="2000" dirty="0"/>
          </a:p>
        </p:txBody>
      </p:sp>
      <p:sp>
        <p:nvSpPr>
          <p:cNvPr id="3" name="Содержимое 2"/>
          <p:cNvSpPr>
            <a:spLocks noGrp="1"/>
          </p:cNvSpPr>
          <p:nvPr>
            <p:ph idx="1"/>
          </p:nvPr>
        </p:nvSpPr>
        <p:spPr>
          <a:xfrm>
            <a:off x="179512" y="1772816"/>
            <a:ext cx="8784976" cy="1972815"/>
          </a:xfrm>
        </p:spPr>
        <p:txBody>
          <a:bodyPr>
            <a:normAutofit fontScale="55000" lnSpcReduction="20000"/>
          </a:bodyPr>
          <a:lstStyle/>
          <a:p>
            <a:pPr marL="0" indent="0">
              <a:buNone/>
            </a:pPr>
            <a:r>
              <a:rPr lang="en-US" b="1" dirty="0" smtClean="0">
                <a:solidFill>
                  <a:srgbClr val="00B0F0"/>
                </a:solidFill>
              </a:rPr>
              <a:t>=&gt;&gt;&gt;</a:t>
            </a:r>
            <a:r>
              <a:rPr lang="ro-RO" b="1" dirty="0" smtClean="0">
                <a:solidFill>
                  <a:srgbClr val="00B0F0"/>
                </a:solidFill>
              </a:rPr>
              <a:t> Accent pe</a:t>
            </a:r>
            <a:r>
              <a:rPr lang="en-US" b="1" dirty="0" smtClean="0">
                <a:solidFill>
                  <a:srgbClr val="00B0F0"/>
                </a:solidFill>
              </a:rPr>
              <a:t>: </a:t>
            </a:r>
          </a:p>
          <a:p>
            <a:pPr lvl="1"/>
            <a:r>
              <a:rPr lang="ro-RO" dirty="0" smtClean="0">
                <a:latin typeface="Arial" pitchFamily="34" charset="0"/>
                <a:cs typeface="Arial" pitchFamily="34" charset="0"/>
              </a:rPr>
              <a:t>s</a:t>
            </a:r>
            <a:r>
              <a:rPr lang="vi-VN" dirty="0" smtClean="0">
                <a:latin typeface="Arial" pitchFamily="34" charset="0"/>
                <a:cs typeface="Arial" pitchFamily="34" charset="0"/>
              </a:rPr>
              <a:t>timularea </a:t>
            </a:r>
            <a:r>
              <a:rPr lang="vi-VN" dirty="0" smtClean="0">
                <a:solidFill>
                  <a:srgbClr val="FF0000"/>
                </a:solidFill>
                <a:latin typeface="Arial" pitchFamily="34" charset="0"/>
                <a:cs typeface="Arial" pitchFamily="34" charset="0"/>
              </a:rPr>
              <a:t>utiliz</a:t>
            </a:r>
            <a:r>
              <a:rPr lang="ro-RO" dirty="0" smtClean="0">
                <a:solidFill>
                  <a:srgbClr val="FF0000"/>
                </a:solidFill>
                <a:latin typeface="Arial" pitchFamily="34" charset="0"/>
                <a:cs typeface="Arial" pitchFamily="34" charset="0"/>
              </a:rPr>
              <a:t>ă</a:t>
            </a:r>
            <a:r>
              <a:rPr lang="vi-VN" dirty="0" smtClean="0">
                <a:solidFill>
                  <a:srgbClr val="FF0000"/>
                </a:solidFill>
                <a:latin typeface="Arial" pitchFamily="34" charset="0"/>
                <a:cs typeface="Arial" pitchFamily="34" charset="0"/>
              </a:rPr>
              <a:t>r</a:t>
            </a:r>
            <a:r>
              <a:rPr lang="ro-RO" dirty="0" smtClean="0">
                <a:solidFill>
                  <a:srgbClr val="FF0000"/>
                </a:solidFill>
                <a:latin typeface="Arial" pitchFamily="34" charset="0"/>
                <a:cs typeface="Arial" pitchFamily="34" charset="0"/>
              </a:rPr>
              <a:t>ii</a:t>
            </a:r>
            <a:r>
              <a:rPr lang="vi-VN" dirty="0" smtClean="0">
                <a:solidFill>
                  <a:srgbClr val="FF0000"/>
                </a:solidFill>
                <a:latin typeface="Arial" pitchFamily="34" charset="0"/>
                <a:cs typeface="Arial" pitchFamily="34" charset="0"/>
              </a:rPr>
              <a:t> software</a:t>
            </a:r>
            <a:r>
              <a:rPr lang="vi-VN" dirty="0" smtClean="0">
                <a:latin typeface="Arial" pitchFamily="34" charset="0"/>
                <a:cs typeface="Arial" pitchFamily="34" charset="0"/>
              </a:rPr>
              <a:t>-ului </a:t>
            </a:r>
            <a:r>
              <a:rPr lang="vi-VN" dirty="0" smtClean="0">
                <a:solidFill>
                  <a:srgbClr val="FF0000"/>
                </a:solidFill>
                <a:latin typeface="Arial" pitchFamily="34" charset="0"/>
                <a:cs typeface="Arial" pitchFamily="34" charset="0"/>
              </a:rPr>
              <a:t>de modelare </a:t>
            </a:r>
            <a:r>
              <a:rPr lang="ro-RO" dirty="0" smtClean="0">
                <a:latin typeface="Arial" pitchFamily="34" charset="0"/>
                <a:cs typeface="Arial" pitchFamily="34" charset="0"/>
              </a:rPr>
              <a:t>a </a:t>
            </a:r>
            <a:r>
              <a:rPr lang="vi-VN" dirty="0" smtClean="0">
                <a:latin typeface="Arial" pitchFamily="34" charset="0"/>
                <a:cs typeface="Arial" pitchFamily="34" charset="0"/>
              </a:rPr>
              <a:t>materialelor existente de către industria prelucrătoare europeană</a:t>
            </a:r>
          </a:p>
          <a:p>
            <a:pPr lvl="1"/>
            <a:r>
              <a:rPr lang="vi-VN" dirty="0" smtClean="0">
                <a:solidFill>
                  <a:srgbClr val="FF0000"/>
                </a:solidFill>
                <a:latin typeface="Arial" pitchFamily="34" charset="0"/>
                <a:cs typeface="Arial" pitchFamily="34" charset="0"/>
              </a:rPr>
              <a:t>furnizarea software</a:t>
            </a:r>
            <a:r>
              <a:rPr lang="ro-RO" dirty="0" smtClean="0">
                <a:solidFill>
                  <a:srgbClr val="FF0000"/>
                </a:solidFill>
                <a:latin typeface="Arial" pitchFamily="34" charset="0"/>
                <a:cs typeface="Arial" pitchFamily="34" charset="0"/>
              </a:rPr>
              <a:t>-ului</a:t>
            </a:r>
            <a:r>
              <a:rPr lang="vi-VN" dirty="0" smtClean="0">
                <a:solidFill>
                  <a:srgbClr val="FF0000"/>
                </a:solidFill>
                <a:latin typeface="Arial" pitchFamily="34" charset="0"/>
                <a:cs typeface="Arial" pitchFamily="34" charset="0"/>
              </a:rPr>
              <a:t> de modelare </a:t>
            </a:r>
            <a:r>
              <a:rPr lang="ro-RO" dirty="0" smtClean="0">
                <a:latin typeface="Arial" pitchFamily="34" charset="0"/>
                <a:cs typeface="Arial" pitchFamily="34" charset="0"/>
              </a:rPr>
              <a:t>a </a:t>
            </a:r>
            <a:r>
              <a:rPr lang="vi-VN" dirty="0" smtClean="0">
                <a:latin typeface="Arial" pitchFamily="34" charset="0"/>
                <a:cs typeface="Arial" pitchFamily="34" charset="0"/>
              </a:rPr>
              <a:t>materiale</a:t>
            </a:r>
            <a:r>
              <a:rPr lang="ro-RO" dirty="0" smtClean="0">
                <a:latin typeface="Arial" pitchFamily="34" charset="0"/>
                <a:cs typeface="Arial" pitchFamily="34" charset="0"/>
              </a:rPr>
              <a:t>lor</a:t>
            </a:r>
            <a:r>
              <a:rPr lang="vi-VN" dirty="0" smtClean="0">
                <a:latin typeface="Arial" pitchFamily="34" charset="0"/>
                <a:cs typeface="Arial" pitchFamily="34" charset="0"/>
              </a:rPr>
              <a:t> și punerea </a:t>
            </a:r>
            <a:r>
              <a:rPr lang="ro-RO" dirty="0" smtClean="0">
                <a:latin typeface="Arial" pitchFamily="34" charset="0"/>
                <a:cs typeface="Arial" pitchFamily="34" charset="0"/>
              </a:rPr>
              <a:t> lui </a:t>
            </a:r>
            <a:r>
              <a:rPr lang="vi-VN" dirty="0" smtClean="0">
                <a:latin typeface="Arial" pitchFamily="34" charset="0"/>
                <a:cs typeface="Arial" pitchFamily="34" charset="0"/>
              </a:rPr>
              <a:t>la dispoziția utilizatorilor finali din industrie, inclusiv </a:t>
            </a:r>
            <a:r>
              <a:rPr lang="vi-VN" dirty="0" smtClean="0">
                <a:solidFill>
                  <a:srgbClr val="FF0000"/>
                </a:solidFill>
                <a:latin typeface="Arial" pitchFamily="34" charset="0"/>
                <a:cs typeface="Arial" pitchFamily="34" charset="0"/>
              </a:rPr>
              <a:t>furnizarea de servicii </a:t>
            </a:r>
            <a:r>
              <a:rPr lang="vi-VN" dirty="0" smtClean="0">
                <a:latin typeface="Arial" pitchFamily="34" charset="0"/>
                <a:cs typeface="Arial" pitchFamily="34" charset="0"/>
              </a:rPr>
              <a:t>(cercetare efectuat</a:t>
            </a:r>
            <a:r>
              <a:rPr lang="ro-RO" dirty="0" smtClean="0">
                <a:latin typeface="Arial" pitchFamily="34" charset="0"/>
                <a:cs typeface="Arial" pitchFamily="34" charset="0"/>
              </a:rPr>
              <a:t>ă</a:t>
            </a:r>
            <a:r>
              <a:rPr lang="vi-VN" dirty="0" smtClean="0">
                <a:latin typeface="Arial" pitchFamily="34" charset="0"/>
                <a:cs typeface="Arial" pitchFamily="34" charset="0"/>
              </a:rPr>
              <a:t> pentru industrie cu aceste pachete software); servicii de traducător pentru genera</a:t>
            </a:r>
            <a:r>
              <a:rPr lang="ro-RO" dirty="0" smtClean="0">
                <a:latin typeface="Arial" pitchFamily="34" charset="0"/>
                <a:cs typeface="Arial" pitchFamily="34" charset="0"/>
              </a:rPr>
              <a:t>rea</a:t>
            </a:r>
            <a:r>
              <a:rPr lang="vi-VN" dirty="0" smtClean="0">
                <a:latin typeface="Arial" pitchFamily="34" charset="0"/>
                <a:cs typeface="Arial" pitchFamily="34" charset="0"/>
              </a:rPr>
              <a:t> noi</a:t>
            </a:r>
            <a:r>
              <a:rPr lang="ro-RO" dirty="0" smtClean="0">
                <a:latin typeface="Arial" pitchFamily="34" charset="0"/>
                <a:cs typeface="Arial" pitchFamily="34" charset="0"/>
              </a:rPr>
              <a:t>lor</a:t>
            </a:r>
            <a:r>
              <a:rPr lang="vi-VN" dirty="0" smtClean="0">
                <a:latin typeface="Arial" pitchFamily="34" charset="0"/>
                <a:cs typeface="Arial" pitchFamily="34" charset="0"/>
              </a:rPr>
              <a:t> soluții și</a:t>
            </a:r>
            <a:r>
              <a:rPr lang="ro-RO" dirty="0" smtClean="0">
                <a:latin typeface="Arial" pitchFamily="34" charset="0"/>
                <a:cs typeface="Arial" pitchFamily="34" charset="0"/>
              </a:rPr>
              <a:t> </a:t>
            </a:r>
            <a:r>
              <a:rPr lang="vi-VN" dirty="0" smtClean="0">
                <a:latin typeface="Arial" pitchFamily="34" charset="0"/>
                <a:cs typeface="Arial" pitchFamily="34" charset="0"/>
              </a:rPr>
              <a:t>sprijin</a:t>
            </a:r>
            <a:r>
              <a:rPr lang="ro-RO" dirty="0" smtClean="0">
                <a:latin typeface="Arial" pitchFamily="34" charset="0"/>
                <a:cs typeface="Arial" pitchFamily="34" charset="0"/>
              </a:rPr>
              <a:t>irea</a:t>
            </a:r>
            <a:r>
              <a:rPr lang="vi-VN" dirty="0" smtClean="0">
                <a:latin typeface="Arial" pitchFamily="34" charset="0"/>
                <a:cs typeface="Arial" pitchFamily="34" charset="0"/>
              </a:rPr>
              <a:t> </a:t>
            </a:r>
            <a:r>
              <a:rPr lang="vi-VN" dirty="0" smtClean="0">
                <a:solidFill>
                  <a:srgbClr val="FF0000"/>
                </a:solidFill>
                <a:latin typeface="Arial" pitchFamily="34" charset="0"/>
                <a:cs typeface="Arial" pitchFamily="34" charset="0"/>
              </a:rPr>
              <a:t>transferul</a:t>
            </a:r>
            <a:r>
              <a:rPr lang="ro-RO" dirty="0" smtClean="0">
                <a:solidFill>
                  <a:srgbClr val="FF0000"/>
                </a:solidFill>
                <a:latin typeface="Arial" pitchFamily="34" charset="0"/>
                <a:cs typeface="Arial" pitchFamily="34" charset="0"/>
              </a:rPr>
              <a:t>ui</a:t>
            </a:r>
            <a:r>
              <a:rPr lang="vi-VN" dirty="0" smtClean="0">
                <a:solidFill>
                  <a:srgbClr val="FF0000"/>
                </a:solidFill>
                <a:latin typeface="Arial" pitchFamily="34" charset="0"/>
                <a:cs typeface="Arial" pitchFamily="34" charset="0"/>
              </a:rPr>
              <a:t> tehnologi</a:t>
            </a:r>
            <a:r>
              <a:rPr lang="en-US" dirty="0" smtClean="0">
                <a:solidFill>
                  <a:srgbClr val="FF0000"/>
                </a:solidFill>
                <a:latin typeface="Arial" pitchFamily="34" charset="0"/>
                <a:cs typeface="Arial" pitchFamily="34" charset="0"/>
              </a:rPr>
              <a:t>c</a:t>
            </a:r>
            <a:r>
              <a:rPr lang="vi-VN" dirty="0" smtClean="0">
                <a:solidFill>
                  <a:srgbClr val="FF0000"/>
                </a:solidFill>
                <a:latin typeface="Arial" pitchFamily="34" charset="0"/>
                <a:cs typeface="Arial" pitchFamily="34" charset="0"/>
              </a:rPr>
              <a:t> prin modelarea </a:t>
            </a:r>
            <a:r>
              <a:rPr lang="ro-RO" dirty="0" smtClean="0">
                <a:solidFill>
                  <a:srgbClr val="FF0000"/>
                </a:solidFill>
                <a:latin typeface="Arial" pitchFamily="34" charset="0"/>
                <a:cs typeface="Arial" pitchFamily="34" charset="0"/>
              </a:rPr>
              <a:t>și </a:t>
            </a:r>
            <a:r>
              <a:rPr lang="vi-VN" dirty="0" smtClean="0">
                <a:solidFill>
                  <a:srgbClr val="FF0000"/>
                </a:solidFill>
                <a:latin typeface="Arial" pitchFamily="34" charset="0"/>
                <a:cs typeface="Arial" pitchFamily="34" charset="0"/>
              </a:rPr>
              <a:t>caracterizarea</a:t>
            </a:r>
            <a:r>
              <a:rPr lang="ro-RO" dirty="0" smtClean="0">
                <a:solidFill>
                  <a:srgbClr val="FF0000"/>
                </a:solidFill>
                <a:latin typeface="Arial" pitchFamily="34" charset="0"/>
                <a:cs typeface="Arial" pitchFamily="34" charset="0"/>
              </a:rPr>
              <a:t> </a:t>
            </a:r>
            <a:r>
              <a:rPr lang="vi-VN" dirty="0" smtClean="0">
                <a:solidFill>
                  <a:srgbClr val="FF0000"/>
                </a:solidFill>
                <a:latin typeface="Arial" pitchFamily="34" charset="0"/>
                <a:cs typeface="Arial" pitchFamily="34" charset="0"/>
              </a:rPr>
              <a:t>materialelor</a:t>
            </a:r>
            <a:r>
              <a:rPr lang="vi-VN" dirty="0" smtClean="0">
                <a:latin typeface="Arial" pitchFamily="34" charset="0"/>
                <a:cs typeface="Arial" pitchFamily="34" charset="0"/>
              </a:rPr>
              <a:t>, însoțite de metrologie relevantă, instrumentele de măsură</a:t>
            </a:r>
            <a:r>
              <a:rPr lang="ro-RO" dirty="0" smtClean="0">
                <a:latin typeface="Arial" pitchFamily="34" charset="0"/>
                <a:cs typeface="Arial" pitchFamily="34" charset="0"/>
              </a:rPr>
              <a:t> și</a:t>
            </a:r>
            <a:r>
              <a:rPr lang="vi-VN" dirty="0" smtClean="0">
                <a:latin typeface="Arial" pitchFamily="34" charset="0"/>
                <a:cs typeface="Arial" pitchFamily="34" charset="0"/>
              </a:rPr>
              <a:t> standardizare precum și instrumente de sprijinire a deciziilor de afaceri</a:t>
            </a:r>
            <a:endParaRPr lang="ru-RU" dirty="0"/>
          </a:p>
        </p:txBody>
      </p:sp>
      <p:graphicFrame>
        <p:nvGraphicFramePr>
          <p:cNvPr id="5" name="Таблица 4"/>
          <p:cNvGraphicFramePr>
            <a:graphicFrameLocks noGrp="1"/>
          </p:cNvGraphicFramePr>
          <p:nvPr/>
        </p:nvGraphicFramePr>
        <p:xfrm>
          <a:off x="179512" y="3645024"/>
          <a:ext cx="8856984" cy="2529840"/>
        </p:xfrm>
        <a:graphic>
          <a:graphicData uri="http://schemas.openxmlformats.org/drawingml/2006/table">
            <a:tbl>
              <a:tblPr firstRow="1" bandRow="1">
                <a:tableStyleId>{5C22544A-7EE6-4342-B048-85BDC9FD1C3A}</a:tableStyleId>
              </a:tblPr>
              <a:tblGrid>
                <a:gridCol w="1872208"/>
                <a:gridCol w="4752528"/>
                <a:gridCol w="1008112"/>
                <a:gridCol w="1224136"/>
              </a:tblGrid>
              <a:tr h="71976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t>DENUMIREA APELULUI</a:t>
                      </a:r>
                      <a:r>
                        <a:rPr lang="ro-RO" sz="1100" dirty="0" smtClean="0"/>
                        <a:t> / TRL</a:t>
                      </a:r>
                      <a:endParaRPr lang="ru-RU" sz="1100" dirty="0"/>
                    </a:p>
                  </a:txBody>
                  <a:tcPr anchor="ctr"/>
                </a:tc>
                <a:tc>
                  <a:txBody>
                    <a:bodyPr/>
                    <a:lstStyle/>
                    <a:p>
                      <a:pPr algn="ctr"/>
                      <a:endParaRPr lang="ro-RO" sz="1100" dirty="0" smtClean="0"/>
                    </a:p>
                    <a:p>
                      <a:pPr algn="ctr"/>
                      <a:r>
                        <a:rPr lang="ro-RO" sz="1100" dirty="0" smtClean="0"/>
                        <a:t>DESCRIEREA /  T</a:t>
                      </a:r>
                      <a:r>
                        <a:rPr lang="en-US" sz="1100" dirty="0" smtClean="0"/>
                        <a:t>IPUL</a:t>
                      </a:r>
                      <a:r>
                        <a:rPr lang="en-US" sz="1100" baseline="0" dirty="0" smtClean="0"/>
                        <a:t> DE</a:t>
                      </a:r>
                      <a:r>
                        <a:rPr lang="ro-RO" sz="1100" dirty="0" smtClean="0"/>
                        <a:t> ACȚIUNE</a:t>
                      </a:r>
                      <a:endParaRPr lang="ru-RU"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100" dirty="0" smtClean="0"/>
                        <a:t>BUDGET </a:t>
                      </a:r>
                      <a:r>
                        <a:rPr lang="en-US" sz="1100" dirty="0" smtClean="0"/>
                        <a:t> </a:t>
                      </a:r>
                      <a:r>
                        <a:rPr lang="ro-RO" sz="1100" dirty="0" smtClean="0"/>
                        <a:t>TOTAL (milioane EURO)/ </a:t>
                      </a:r>
                      <a:r>
                        <a:rPr lang="en-US" sz="1100" dirty="0" smtClean="0"/>
                        <a:t>per </a:t>
                      </a:r>
                      <a:r>
                        <a:rPr lang="en-US" sz="1100" dirty="0" err="1" smtClean="0"/>
                        <a:t>proiect</a:t>
                      </a:r>
                      <a:endParaRPr lang="ru-RU" sz="11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100" kern="1200" dirty="0" smtClean="0"/>
                        <a:t>LANSAREA APELULUI / </a:t>
                      </a:r>
                      <a:r>
                        <a:rPr lang="en-US" sz="1100" kern="1200" dirty="0" smtClean="0"/>
                        <a:t>TERMENI LIMITĂ </a:t>
                      </a:r>
                      <a:endParaRPr lang="ru-RU" sz="1100" dirty="0" smtClean="0"/>
                    </a:p>
                  </a:txBody>
                  <a:tcPr/>
                </a:tc>
              </a:tr>
              <a:tr h="94297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100" b="1" dirty="0" smtClean="0">
                          <a:solidFill>
                            <a:srgbClr val="0000FF"/>
                          </a:solidFill>
                        </a:rPr>
                        <a:t>NMBP-</a:t>
                      </a:r>
                      <a:r>
                        <a:rPr lang="ro-RO" sz="1100" b="1" dirty="0" smtClean="0">
                          <a:solidFill>
                            <a:srgbClr val="0000FF"/>
                          </a:solidFill>
                        </a:rPr>
                        <a:t>25</a:t>
                      </a:r>
                      <a:r>
                        <a:rPr lang="en-US" sz="1100" b="1" dirty="0" smtClean="0">
                          <a:solidFill>
                            <a:srgbClr val="0000FF"/>
                          </a:solidFill>
                        </a:rPr>
                        <a:t>-2017</a:t>
                      </a:r>
                      <a:r>
                        <a:rPr lang="en-US" sz="1100" b="1" dirty="0" smtClean="0"/>
                        <a:t>: Next generation system integrating tangible and intangible materials model components to support innovation in industry</a:t>
                      </a:r>
                      <a:endParaRPr lang="ro-RO" sz="1100" b="1" dirty="0" smtClean="0"/>
                    </a:p>
                    <a:p>
                      <a:pPr marL="0" marR="0" indent="0" algn="just" defTabSz="914400" rtl="0" eaLnBrk="1" fontAlgn="auto" latinLnBrk="0" hangingPunct="1">
                        <a:lnSpc>
                          <a:spcPct val="100000"/>
                        </a:lnSpc>
                        <a:spcBef>
                          <a:spcPts val="0"/>
                        </a:spcBef>
                        <a:spcAft>
                          <a:spcPts val="0"/>
                        </a:spcAft>
                        <a:buClrTx/>
                        <a:buSzTx/>
                        <a:buFontTx/>
                        <a:buNone/>
                        <a:tabLst/>
                        <a:defRPr/>
                      </a:pPr>
                      <a:r>
                        <a:rPr lang="ro-RO" sz="1100" b="1" dirty="0" smtClean="0">
                          <a:solidFill>
                            <a:srgbClr val="FF0000"/>
                          </a:solidFill>
                        </a:rPr>
                        <a:t>(TRL</a:t>
                      </a:r>
                      <a:r>
                        <a:rPr lang="ro-RO" sz="1100" b="1" baseline="0" dirty="0" smtClean="0">
                          <a:solidFill>
                            <a:srgbClr val="FF0000"/>
                          </a:solidFill>
                        </a:rPr>
                        <a:t> 6)</a:t>
                      </a: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1100" b="1" dirty="0" smtClean="0">
                          <a:latin typeface="Calibri" pitchFamily="34" charset="0"/>
                        </a:rPr>
                        <a:t>Sistemul de generație următoare integrând  componente model ale materialelor tangibile și intangibile pentru a sprijini inovarea în industrie</a:t>
                      </a:r>
                      <a:r>
                        <a:rPr lang="ro-RO" sz="1100" b="1" dirty="0" smtClean="0">
                          <a:latin typeface="Calibri" pitchFamily="34" charset="0"/>
                        </a:rPr>
                        <a:t>: </a:t>
                      </a:r>
                      <a:r>
                        <a:rPr lang="vi-VN" sz="1100" b="0" dirty="0" smtClean="0">
                          <a:latin typeface="Calibri" pitchFamily="34" charset="0"/>
                        </a:rPr>
                        <a:t>Proiectul ar trebui să stabilească o piață bazată pe legătura dintre diverse activități și baze de date, modele, informații cu privire la instrumente de simulare, comunități, expertiză, materiale de curs, cursuri, seminarii și tutoriale pentru cel puțin două sectoare de producție ale industriei europene. Proiectul ar trebui să stimuleze exploatarea software-ului existent prin consiliere cu privire la modelarea, educarea companiilor și stimularea furnizării de servicii de traducere în special pentru IMM-uri. </a:t>
                      </a:r>
                      <a:r>
                        <a:rPr lang="ro-RO" sz="1100" b="1" baseline="0" dirty="0" smtClean="0">
                          <a:solidFill>
                            <a:srgbClr val="FF0000"/>
                          </a:solidFill>
                          <a:latin typeface="Calibri" pitchFamily="34" charset="0"/>
                        </a:rPr>
                        <a:t>(IA)</a:t>
                      </a:r>
                      <a:endParaRPr lang="en-US" sz="1100" b="1" dirty="0" smtClean="0">
                        <a:solidFill>
                          <a:srgbClr val="FF0000"/>
                        </a:solidFill>
                        <a:latin typeface="Calibri" pitchFamily="34" charset="0"/>
                      </a:endParaRPr>
                    </a:p>
                  </a:txBody>
                  <a:tcPr/>
                </a:tc>
                <a:tc>
                  <a:txBody>
                    <a:bodyPr/>
                    <a:lstStyle/>
                    <a:p>
                      <a:pPr algn="ctr"/>
                      <a:r>
                        <a:rPr lang="ro-RO" sz="1100" b="1" dirty="0" smtClean="0"/>
                        <a:t>114,19</a:t>
                      </a:r>
                      <a:r>
                        <a:rPr lang="ro-RO" sz="1100" dirty="0" smtClean="0"/>
                        <a:t> /</a:t>
                      </a:r>
                      <a:r>
                        <a:rPr lang="ro-RO" sz="1100" baseline="0" dirty="0" smtClean="0"/>
                        <a:t> între 5-8 mil.</a:t>
                      </a:r>
                      <a:endParaRPr lang="ru-RU" sz="1100" dirty="0"/>
                    </a:p>
                  </a:txBody>
                  <a:tcPr anchor="ctr"/>
                </a:tc>
                <a:tc>
                  <a:txBody>
                    <a:bodyPr/>
                    <a:lstStyle/>
                    <a:p>
                      <a:pPr marL="285750" marR="0" lvl="0" indent="-285750" algn="ctr" defTabSz="914400" rtl="0" eaLnBrk="1" fontAlgn="auto" latinLnBrk="0" hangingPunct="1">
                        <a:lnSpc>
                          <a:spcPct val="115000"/>
                        </a:lnSpc>
                        <a:spcBef>
                          <a:spcPts val="0"/>
                        </a:spcBef>
                        <a:spcAft>
                          <a:spcPts val="1000"/>
                        </a:spcAft>
                        <a:buClrTx/>
                        <a:buSzTx/>
                        <a:buFont typeface="Wingdings" pitchFamily="2" charset="2"/>
                        <a:buChar char="Ø"/>
                        <a:tabLst/>
                        <a:defRPr/>
                      </a:pPr>
                      <a:r>
                        <a:rPr kumimoji="0" lang="en-US" sz="1100" u="none" strike="noStrike" kern="1200" cap="none" spc="0" normalizeH="0" baseline="0" noProof="0" dirty="0" smtClean="0">
                          <a:ln>
                            <a:noFill/>
                          </a:ln>
                          <a:effectLst/>
                          <a:uLnTx/>
                          <a:uFillTx/>
                          <a:latin typeface="Calibri" pitchFamily="34" charset="0"/>
                        </a:rPr>
                        <a:t>11.05.2016</a:t>
                      </a:r>
                      <a:r>
                        <a:rPr kumimoji="0" lang="ro-RO" sz="1100" u="none" strike="noStrike" kern="1200" cap="none" spc="0" normalizeH="0" baseline="0" noProof="0" dirty="0" smtClean="0">
                          <a:ln>
                            <a:noFill/>
                          </a:ln>
                          <a:effectLst/>
                          <a:uLnTx/>
                          <a:uFillTx/>
                          <a:latin typeface="Calibri" pitchFamily="34" charset="0"/>
                        </a:rPr>
                        <a:t> </a:t>
                      </a:r>
                      <a:endParaRPr kumimoji="0" lang="en-US" sz="1100" u="none" strike="noStrike" kern="1200" cap="none" spc="0" normalizeH="0" baseline="0" noProof="0" dirty="0" smtClean="0">
                        <a:ln>
                          <a:noFill/>
                        </a:ln>
                        <a:effectLst/>
                        <a:uLnTx/>
                        <a:uFillTx/>
                        <a:latin typeface="Calibri" pitchFamily="34" charset="0"/>
                      </a:endParaRPr>
                    </a:p>
                    <a:p>
                      <a:pPr marL="285750" indent="-285750" algn="ctr">
                        <a:lnSpc>
                          <a:spcPct val="115000"/>
                        </a:lnSpc>
                        <a:spcAft>
                          <a:spcPts val="1000"/>
                        </a:spcAft>
                        <a:buFont typeface="Wingdings" pitchFamily="2" charset="2"/>
                        <a:buChar char="Ø"/>
                      </a:pPr>
                      <a:r>
                        <a:rPr kumimoji="0" lang="ro-RO" sz="1100" u="none" strike="noStrike" kern="1200" cap="none" spc="0" normalizeH="0" baseline="0" noProof="0" dirty="0" smtClean="0">
                          <a:ln>
                            <a:noFill/>
                          </a:ln>
                          <a:effectLst/>
                          <a:uLnTx/>
                          <a:uFillTx/>
                          <a:latin typeface="Calibri" pitchFamily="34" charset="0"/>
                        </a:rPr>
                        <a:t>I</a:t>
                      </a:r>
                      <a:r>
                        <a:rPr kumimoji="0" lang="vi-VN" sz="1100" u="none" strike="noStrike" kern="1200" cap="none" spc="0" normalizeH="0" baseline="0" noProof="0" dirty="0" smtClean="0">
                          <a:ln>
                            <a:noFill/>
                          </a:ln>
                          <a:effectLst/>
                          <a:uLnTx/>
                          <a:uFillTx/>
                          <a:latin typeface="Calibri" pitchFamily="34" charset="0"/>
                        </a:rPr>
                        <a:t> </a:t>
                      </a:r>
                      <a:r>
                        <a:rPr kumimoji="0" lang="ro-RO" sz="1100" u="none" strike="noStrike" kern="1200" cap="none" spc="0" normalizeH="0" baseline="0" noProof="0" dirty="0" smtClean="0">
                          <a:ln>
                            <a:noFill/>
                          </a:ln>
                          <a:effectLst/>
                          <a:uLnTx/>
                          <a:uFillTx/>
                          <a:latin typeface="Calibri" pitchFamily="34" charset="0"/>
                        </a:rPr>
                        <a:t>. </a:t>
                      </a:r>
                      <a:r>
                        <a:rPr kumimoji="0" lang="vi-VN" sz="1100" u="none" strike="noStrike" kern="1200" cap="none" spc="0" normalizeH="0" baseline="0" noProof="0" dirty="0" smtClean="0">
                          <a:ln>
                            <a:noFill/>
                          </a:ln>
                          <a:effectLst/>
                          <a:uLnTx/>
                          <a:uFillTx/>
                          <a:latin typeface="Calibri" pitchFamily="34" charset="0"/>
                        </a:rPr>
                        <a:t>Prima etapă: </a:t>
                      </a:r>
                      <a:r>
                        <a:rPr lang="en-US" sz="1100" dirty="0" smtClean="0">
                          <a:latin typeface="Calibri" pitchFamily="34" charset="0"/>
                        </a:rPr>
                        <a:t>27.10.2016</a:t>
                      </a:r>
                      <a:endParaRPr lang="ro-RO" sz="1100" dirty="0" smtClean="0">
                        <a:latin typeface="Calibri" pitchFamily="34" charset="0"/>
                      </a:endParaRPr>
                    </a:p>
                    <a:p>
                      <a:pPr marL="285750" marR="0" indent="-285750" algn="ctr" defTabSz="914400" rtl="0" eaLnBrk="1" fontAlgn="auto" latinLnBrk="0" hangingPunct="1">
                        <a:lnSpc>
                          <a:spcPct val="115000"/>
                        </a:lnSpc>
                        <a:spcBef>
                          <a:spcPts val="0"/>
                        </a:spcBef>
                        <a:spcAft>
                          <a:spcPts val="1000"/>
                        </a:spcAft>
                        <a:buClrTx/>
                        <a:buSzTx/>
                        <a:buFontTx/>
                        <a:buNone/>
                        <a:tabLst/>
                        <a:defRPr/>
                      </a:pPr>
                      <a:r>
                        <a:rPr kumimoji="0" lang="en-US" sz="1100" u="none" strike="noStrike" kern="1200" cap="none" spc="0" normalizeH="0" baseline="0" noProof="0" dirty="0" smtClean="0">
                          <a:ln>
                            <a:noFill/>
                          </a:ln>
                          <a:effectLst/>
                          <a:uLnTx/>
                          <a:uFillTx/>
                          <a:latin typeface="Calibri" pitchFamily="34" charset="0"/>
                        </a:rPr>
                        <a:t>II.</a:t>
                      </a:r>
                      <a:r>
                        <a:rPr kumimoji="0" lang="ro-RO" sz="1100" u="none" strike="noStrike" kern="1200" cap="none" spc="0" normalizeH="0" baseline="0" noProof="0" dirty="0" smtClean="0">
                          <a:ln>
                            <a:noFill/>
                          </a:ln>
                          <a:effectLst/>
                          <a:uLnTx/>
                          <a:uFillTx/>
                          <a:latin typeface="Calibri" pitchFamily="34" charset="0"/>
                        </a:rPr>
                        <a:t> </a:t>
                      </a:r>
                      <a:r>
                        <a:rPr kumimoji="0" lang="vi-VN" sz="1100" u="none" strike="noStrike" kern="1200" cap="none" spc="0" normalizeH="0" baseline="0" noProof="0" dirty="0" smtClean="0">
                          <a:ln>
                            <a:noFill/>
                          </a:ln>
                          <a:effectLst/>
                          <a:uLnTx/>
                          <a:uFillTx/>
                          <a:latin typeface="Calibri" pitchFamily="34" charset="0"/>
                        </a:rPr>
                        <a:t>A 2-a etapă: </a:t>
                      </a:r>
                      <a:r>
                        <a:rPr lang="en-US" sz="1100" dirty="0" smtClean="0">
                          <a:latin typeface="Calibri" pitchFamily="34" charset="0"/>
                        </a:rPr>
                        <a:t>04.05.2017</a:t>
                      </a:r>
                      <a:endParaRPr lang="ru-RU" sz="1100" i="0" dirty="0">
                        <a:latin typeface="Calibri" pitchFamily="34" charset="0"/>
                        <a:ea typeface="Times New Roman"/>
                        <a:cs typeface="Times New Roman"/>
                      </a:endParaRPr>
                    </a:p>
                  </a:txBody>
                  <a:tcPr marL="114300" marR="114300" marT="0" marB="0"/>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1844824"/>
            <a:ext cx="8229600" cy="1368152"/>
          </a:xfrm>
        </p:spPr>
        <p:txBody>
          <a:bodyPr>
            <a:normAutofit fontScale="55000" lnSpcReduction="20000"/>
          </a:bodyPr>
          <a:lstStyle/>
          <a:p>
            <a:pPr marL="0" indent="0">
              <a:buNone/>
            </a:pPr>
            <a:r>
              <a:rPr lang="en-US" b="1" dirty="0" smtClean="0">
                <a:solidFill>
                  <a:srgbClr val="00B0F0"/>
                </a:solidFill>
              </a:rPr>
              <a:t>=&gt;&gt;&gt;</a:t>
            </a:r>
            <a:r>
              <a:rPr lang="ro-RO" b="1" dirty="0" smtClean="0">
                <a:solidFill>
                  <a:srgbClr val="00B0F0"/>
                </a:solidFill>
              </a:rPr>
              <a:t> Accent pe</a:t>
            </a:r>
            <a:r>
              <a:rPr lang="en-US" b="1" dirty="0" smtClean="0">
                <a:solidFill>
                  <a:srgbClr val="00B0F0"/>
                </a:solidFill>
              </a:rPr>
              <a:t>: </a:t>
            </a:r>
          </a:p>
          <a:p>
            <a:pPr indent="15875">
              <a:buNone/>
            </a:pPr>
            <a:r>
              <a:rPr lang="vi-VN" dirty="0" smtClean="0">
                <a:latin typeface="Arial" pitchFamily="34" charset="0"/>
                <a:cs typeface="Arial" pitchFamily="34" charset="0"/>
              </a:rPr>
              <a:t>incertitudinile reale sau percepute din jurul </a:t>
            </a:r>
            <a:r>
              <a:rPr lang="vi-VN" dirty="0" smtClean="0">
                <a:solidFill>
                  <a:srgbClr val="FF0000"/>
                </a:solidFill>
                <a:latin typeface="Arial" pitchFamily="34" charset="0"/>
                <a:cs typeface="Arial" pitchFamily="34" charset="0"/>
              </a:rPr>
              <a:t>riscuril</a:t>
            </a:r>
            <a:r>
              <a:rPr lang="ro-RO" dirty="0" smtClean="0">
                <a:solidFill>
                  <a:srgbClr val="FF0000"/>
                </a:solidFill>
                <a:latin typeface="Arial" pitchFamily="34" charset="0"/>
                <a:cs typeface="Arial" pitchFamily="34" charset="0"/>
              </a:rPr>
              <a:t>or </a:t>
            </a:r>
            <a:r>
              <a:rPr lang="vi-VN" dirty="0" smtClean="0">
                <a:latin typeface="Arial" pitchFamily="34" charset="0"/>
                <a:cs typeface="Arial" pitchFamily="34" charset="0"/>
              </a:rPr>
              <a:t>potențial</a:t>
            </a:r>
            <a:r>
              <a:rPr lang="ro-RO" dirty="0" smtClean="0">
                <a:latin typeface="Arial" pitchFamily="34" charset="0"/>
                <a:cs typeface="Arial" pitchFamily="34" charset="0"/>
              </a:rPr>
              <a:t>e</a:t>
            </a:r>
            <a:r>
              <a:rPr lang="vi-VN" dirty="0" smtClean="0">
                <a:latin typeface="Arial" pitchFamily="34" charset="0"/>
                <a:cs typeface="Arial" pitchFamily="34" charset="0"/>
              </a:rPr>
              <a:t> </a:t>
            </a:r>
            <a:r>
              <a:rPr lang="vi-VN" dirty="0" smtClean="0">
                <a:solidFill>
                  <a:srgbClr val="FF0000"/>
                </a:solidFill>
                <a:latin typeface="Arial" pitchFamily="34" charset="0"/>
                <a:cs typeface="Arial" pitchFamily="34" charset="0"/>
              </a:rPr>
              <a:t>de sănătate </a:t>
            </a:r>
            <a:r>
              <a:rPr lang="vi-VN" dirty="0" smtClean="0">
                <a:latin typeface="Arial" pitchFamily="34" charset="0"/>
                <a:cs typeface="Arial" pitchFamily="34" charset="0"/>
              </a:rPr>
              <a:t>sau </a:t>
            </a:r>
            <a:r>
              <a:rPr lang="vi-VN" dirty="0" smtClean="0">
                <a:solidFill>
                  <a:srgbClr val="FF0000"/>
                </a:solidFill>
                <a:latin typeface="Arial" pitchFamily="34" charset="0"/>
                <a:cs typeface="Arial" pitchFamily="34" charset="0"/>
              </a:rPr>
              <a:t>de mediu ale </a:t>
            </a:r>
            <a:r>
              <a:rPr lang="ro-RO" dirty="0" smtClean="0">
                <a:solidFill>
                  <a:srgbClr val="FF0000"/>
                </a:solidFill>
                <a:latin typeface="Arial" pitchFamily="34" charset="0"/>
                <a:cs typeface="Arial" pitchFamily="34" charset="0"/>
              </a:rPr>
              <a:t>n</a:t>
            </a:r>
            <a:r>
              <a:rPr lang="vi-VN" dirty="0" smtClean="0">
                <a:solidFill>
                  <a:srgbClr val="FF0000"/>
                </a:solidFill>
                <a:latin typeface="Arial" pitchFamily="34" charset="0"/>
                <a:cs typeface="Arial" pitchFamily="34" charset="0"/>
              </a:rPr>
              <a:t>anomaterialel</a:t>
            </a:r>
            <a:r>
              <a:rPr lang="ro-RO" dirty="0" smtClean="0">
                <a:solidFill>
                  <a:srgbClr val="FF0000"/>
                </a:solidFill>
                <a:latin typeface="Arial" pitchFamily="34" charset="0"/>
                <a:cs typeface="Arial" pitchFamily="34" charset="0"/>
              </a:rPr>
              <a:t>or </a:t>
            </a:r>
            <a:r>
              <a:rPr lang="ro-RO" dirty="0" smtClean="0">
                <a:latin typeface="Arial" pitchFamily="34" charset="0"/>
                <a:cs typeface="Arial" pitchFamily="34" charset="0"/>
              </a:rPr>
              <a:t>proiectate</a:t>
            </a:r>
            <a:r>
              <a:rPr lang="vi-VN" dirty="0" smtClean="0">
                <a:latin typeface="Arial" pitchFamily="34" charset="0"/>
                <a:cs typeface="Arial" pitchFamily="34" charset="0"/>
              </a:rPr>
              <a:t> și aplicațiile lor diverse, precum și lips</a:t>
            </a:r>
            <a:r>
              <a:rPr lang="ro-RO" dirty="0" smtClean="0">
                <a:latin typeface="Arial" pitchFamily="34" charset="0"/>
                <a:cs typeface="Arial" pitchFamily="34" charset="0"/>
              </a:rPr>
              <a:t>a</a:t>
            </a:r>
            <a:r>
              <a:rPr lang="vi-VN" dirty="0" smtClean="0">
                <a:latin typeface="Arial" pitchFamily="34" charset="0"/>
                <a:cs typeface="Arial" pitchFamily="34" charset="0"/>
              </a:rPr>
              <a:t> clarit</a:t>
            </a:r>
            <a:r>
              <a:rPr lang="ro-RO" dirty="0" smtClean="0">
                <a:latin typeface="Arial" pitchFamily="34" charset="0"/>
                <a:cs typeface="Arial" pitchFamily="34" charset="0"/>
              </a:rPr>
              <a:t>ății</a:t>
            </a:r>
            <a:r>
              <a:rPr lang="vi-VN" dirty="0" smtClean="0">
                <a:latin typeface="Arial" pitchFamily="34" charset="0"/>
                <a:cs typeface="Arial" pitchFamily="34" charset="0"/>
              </a:rPr>
              <a:t> de </a:t>
            </a:r>
            <a:r>
              <a:rPr lang="vi-VN" dirty="0" smtClean="0">
                <a:solidFill>
                  <a:srgbClr val="FF0000"/>
                </a:solidFill>
                <a:latin typeface="Arial" pitchFamily="34" charset="0"/>
                <a:cs typeface="Arial" pitchFamily="34" charset="0"/>
              </a:rPr>
              <a:t>reglementare</a:t>
            </a:r>
            <a:r>
              <a:rPr lang="ro-RO" dirty="0" smtClean="0">
                <a:solidFill>
                  <a:srgbClr val="FF0000"/>
                </a:solidFill>
                <a:latin typeface="Arial" pitchFamily="34" charset="0"/>
                <a:cs typeface="Arial" pitchFamily="34" charset="0"/>
              </a:rPr>
              <a:t> </a:t>
            </a:r>
            <a:r>
              <a:rPr lang="ro-RO" dirty="0" smtClean="0">
                <a:latin typeface="Arial" pitchFamily="34" charset="0"/>
                <a:cs typeface="Arial" pitchFamily="34" charset="0"/>
              </a:rPr>
              <a:t>care</a:t>
            </a:r>
            <a:r>
              <a:rPr lang="vi-VN" dirty="0" smtClean="0">
                <a:latin typeface="Arial" pitchFamily="34" charset="0"/>
                <a:cs typeface="Arial" pitchFamily="34" charset="0"/>
              </a:rPr>
              <a:t> au un efect negativ asupra dezvoltării, asimil</a:t>
            </a:r>
            <a:r>
              <a:rPr lang="ro-RO" dirty="0" smtClean="0">
                <a:latin typeface="Arial" pitchFamily="34" charset="0"/>
                <a:cs typeface="Arial" pitchFamily="34" charset="0"/>
              </a:rPr>
              <a:t>ă</a:t>
            </a:r>
            <a:r>
              <a:rPr lang="vi-VN" dirty="0" smtClean="0">
                <a:latin typeface="Arial" pitchFamily="34" charset="0"/>
                <a:cs typeface="Arial" pitchFamily="34" charset="0"/>
              </a:rPr>
              <a:t>r</a:t>
            </a:r>
            <a:r>
              <a:rPr lang="ro-RO" dirty="0" smtClean="0">
                <a:latin typeface="Arial" pitchFamily="34" charset="0"/>
                <a:cs typeface="Arial" pitchFamily="34" charset="0"/>
              </a:rPr>
              <a:t>ii</a:t>
            </a:r>
            <a:r>
              <a:rPr lang="vi-VN" dirty="0" smtClean="0">
                <a:latin typeface="Arial" pitchFamily="34" charset="0"/>
                <a:cs typeface="Arial" pitchFamily="34" charset="0"/>
              </a:rPr>
              <a:t> și exploat</a:t>
            </a:r>
            <a:r>
              <a:rPr lang="ro-RO" dirty="0" smtClean="0">
                <a:latin typeface="Arial" pitchFamily="34" charset="0"/>
                <a:cs typeface="Arial" pitchFamily="34" charset="0"/>
              </a:rPr>
              <a:t>ă</a:t>
            </a:r>
            <a:r>
              <a:rPr lang="vi-VN" dirty="0" smtClean="0">
                <a:latin typeface="Arial" pitchFamily="34" charset="0"/>
                <a:cs typeface="Arial" pitchFamily="34" charset="0"/>
              </a:rPr>
              <a:t>r</a:t>
            </a:r>
            <a:r>
              <a:rPr lang="ro-RO" dirty="0" smtClean="0">
                <a:latin typeface="Arial" pitchFamily="34" charset="0"/>
                <a:cs typeface="Arial" pitchFamily="34" charset="0"/>
              </a:rPr>
              <a:t>ii</a:t>
            </a:r>
            <a:r>
              <a:rPr lang="vi-VN" dirty="0" smtClean="0">
                <a:latin typeface="Arial" pitchFamily="34" charset="0"/>
                <a:cs typeface="Arial" pitchFamily="34" charset="0"/>
              </a:rPr>
              <a:t> acestor materiale</a:t>
            </a:r>
            <a:endParaRPr lang="ru-RU" dirty="0">
              <a:latin typeface="Arial" pitchFamily="34" charset="0"/>
              <a:cs typeface="Arial" pitchFamily="34" charset="0"/>
            </a:endParaRPr>
          </a:p>
        </p:txBody>
      </p:sp>
      <p:sp>
        <p:nvSpPr>
          <p:cNvPr id="4" name="Заголовок 1"/>
          <p:cNvSpPr>
            <a:spLocks noGrp="1"/>
          </p:cNvSpPr>
          <p:nvPr>
            <p:ph type="title"/>
          </p:nvPr>
        </p:nvSpPr>
        <p:spPr>
          <a:xfrm>
            <a:off x="179512" y="620688"/>
            <a:ext cx="8784976" cy="1296144"/>
          </a:xfrm>
        </p:spPr>
        <p:txBody>
          <a:bodyPr>
            <a:normAutofit/>
          </a:bodyPr>
          <a:lstStyle/>
          <a:p>
            <a:r>
              <a:rPr lang="en-US" sz="1800" b="1" dirty="0" smtClean="0">
                <a:solidFill>
                  <a:srgbClr val="FF0000"/>
                </a:solidFill>
              </a:rPr>
              <a:t>SCIENCE-BASED RISK ASSESSMENT AND MANAGEMENT OF NANOTECHNOLOGIES, ADVANCED MATERIALS AND BIOTECHNOLOGIES</a:t>
            </a:r>
            <a:br>
              <a:rPr lang="en-US" sz="1800" b="1" dirty="0" smtClean="0">
                <a:solidFill>
                  <a:srgbClr val="FF0000"/>
                </a:solidFill>
              </a:rPr>
            </a:br>
            <a:r>
              <a:rPr lang="ro-RO" sz="1800" b="1" dirty="0" smtClean="0">
                <a:solidFill>
                  <a:srgbClr val="0000FF"/>
                </a:solidFill>
              </a:rPr>
              <a:t>(</a:t>
            </a:r>
            <a:r>
              <a:rPr lang="en-US" sz="1800" b="1" dirty="0" smtClean="0">
                <a:solidFill>
                  <a:srgbClr val="0033CC"/>
                </a:solidFill>
                <a:ea typeface="Times New Roman"/>
                <a:cs typeface="Times New Roman"/>
              </a:rPr>
              <a:t>EVALUAREA RISCURILOR PE BAZA ȘTIINȚEI ȘI MANAGEMENTUL NANOTEHNOLOGIILOR, MATERIALELOR ȘI AVANSATE ȘI BIOTEHNOLOGIILOR</a:t>
            </a:r>
            <a:r>
              <a:rPr lang="ro-RO" sz="1800" b="1" dirty="0" smtClean="0">
                <a:solidFill>
                  <a:srgbClr val="0033CC"/>
                </a:solidFill>
                <a:ea typeface="Times New Roman"/>
                <a:cs typeface="Times New Roman"/>
              </a:rPr>
              <a:t>)</a:t>
            </a:r>
            <a:endParaRPr lang="ru-RU" sz="1800" dirty="0"/>
          </a:p>
        </p:txBody>
      </p:sp>
      <p:graphicFrame>
        <p:nvGraphicFramePr>
          <p:cNvPr id="6" name="Таблица 5"/>
          <p:cNvGraphicFramePr>
            <a:graphicFrameLocks noGrp="1"/>
          </p:cNvGraphicFramePr>
          <p:nvPr/>
        </p:nvGraphicFramePr>
        <p:xfrm>
          <a:off x="107504" y="3083340"/>
          <a:ext cx="8856984" cy="3081964"/>
        </p:xfrm>
        <a:graphic>
          <a:graphicData uri="http://schemas.openxmlformats.org/drawingml/2006/table">
            <a:tbl>
              <a:tblPr firstRow="1" bandRow="1">
                <a:tableStyleId>{5C22544A-7EE6-4342-B048-85BDC9FD1C3A}</a:tableStyleId>
              </a:tblPr>
              <a:tblGrid>
                <a:gridCol w="2232248"/>
                <a:gridCol w="4191910"/>
                <a:gridCol w="1208690"/>
                <a:gridCol w="1224136"/>
              </a:tblGrid>
              <a:tr h="71976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t>DENUMIREA APELULUI</a:t>
                      </a:r>
                      <a:r>
                        <a:rPr lang="ro-RO" sz="1100" dirty="0" smtClean="0"/>
                        <a:t> / TRL</a:t>
                      </a:r>
                      <a:endParaRPr lang="ru-RU" sz="1100" dirty="0"/>
                    </a:p>
                  </a:txBody>
                  <a:tcPr anchor="ctr"/>
                </a:tc>
                <a:tc>
                  <a:txBody>
                    <a:bodyPr/>
                    <a:lstStyle/>
                    <a:p>
                      <a:pPr algn="ctr"/>
                      <a:endParaRPr lang="ro-RO" sz="1100" dirty="0" smtClean="0"/>
                    </a:p>
                    <a:p>
                      <a:pPr algn="ctr"/>
                      <a:r>
                        <a:rPr lang="ro-RO" sz="1100" dirty="0" smtClean="0"/>
                        <a:t>DESCRIEREA /  T</a:t>
                      </a:r>
                      <a:r>
                        <a:rPr lang="en-US" sz="1100" dirty="0" smtClean="0"/>
                        <a:t>IPUL</a:t>
                      </a:r>
                      <a:r>
                        <a:rPr lang="en-US" sz="1100" baseline="0" dirty="0" smtClean="0"/>
                        <a:t> DE</a:t>
                      </a:r>
                      <a:r>
                        <a:rPr lang="ro-RO" sz="1100" dirty="0" smtClean="0"/>
                        <a:t> ACȚIUNE</a:t>
                      </a:r>
                      <a:endParaRPr lang="ru-RU"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100" dirty="0" smtClean="0"/>
                        <a:t>BUDGET </a:t>
                      </a:r>
                      <a:r>
                        <a:rPr lang="en-US" sz="1100" dirty="0" smtClean="0"/>
                        <a:t> </a:t>
                      </a:r>
                      <a:r>
                        <a:rPr lang="ro-RO" sz="1100" dirty="0" smtClean="0"/>
                        <a:t>TOTAL (milioane EURO)/ </a:t>
                      </a:r>
                      <a:r>
                        <a:rPr lang="en-US" sz="1100" dirty="0" smtClean="0"/>
                        <a:t>per </a:t>
                      </a:r>
                      <a:r>
                        <a:rPr lang="en-US" sz="1100" dirty="0" err="1" smtClean="0"/>
                        <a:t>proiect</a:t>
                      </a:r>
                      <a:endParaRPr lang="ru-RU" sz="11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100" kern="1200" dirty="0" smtClean="0"/>
                        <a:t>LANSAREA APELULUI / </a:t>
                      </a:r>
                      <a:r>
                        <a:rPr lang="en-US" sz="1100" kern="1200" dirty="0" smtClean="0"/>
                        <a:t>TERMENI LIMITĂ </a:t>
                      </a:r>
                      <a:endParaRPr lang="ru-RU" sz="1100" dirty="0" smtClean="0"/>
                    </a:p>
                  </a:txBody>
                  <a:tcPr/>
                </a:tc>
              </a:tr>
              <a:tr h="94297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100" b="1" dirty="0" smtClean="0">
                          <a:solidFill>
                            <a:srgbClr val="0000FF"/>
                          </a:solidFill>
                        </a:rPr>
                        <a:t>NMBP-</a:t>
                      </a:r>
                      <a:r>
                        <a:rPr lang="ro-RO" sz="1100" b="1" dirty="0" smtClean="0">
                          <a:solidFill>
                            <a:srgbClr val="0000FF"/>
                          </a:solidFill>
                        </a:rPr>
                        <a:t>28</a:t>
                      </a:r>
                      <a:r>
                        <a:rPr lang="en-US" sz="1100" b="1" dirty="0" smtClean="0">
                          <a:solidFill>
                            <a:srgbClr val="0000FF"/>
                          </a:solidFill>
                        </a:rPr>
                        <a:t>-2017</a:t>
                      </a:r>
                      <a:r>
                        <a:rPr lang="en-US" sz="1100" b="1" dirty="0" smtClean="0"/>
                        <a:t>: Framework and strategies for </a:t>
                      </a:r>
                      <a:r>
                        <a:rPr lang="en-US" sz="1100" b="1" dirty="0" err="1" smtClean="0"/>
                        <a:t>nanomaterial</a:t>
                      </a:r>
                      <a:r>
                        <a:rPr lang="en-US" sz="1100" b="1" dirty="0" smtClean="0"/>
                        <a:t> </a:t>
                      </a:r>
                      <a:r>
                        <a:rPr lang="en-US" sz="1100" b="1" dirty="0" err="1" smtClean="0"/>
                        <a:t>characterisation</a:t>
                      </a:r>
                      <a:r>
                        <a:rPr lang="en-US" sz="1100" b="1" dirty="0" smtClean="0"/>
                        <a:t>, classification, grouping and read-across for risk analysis</a:t>
                      </a:r>
                      <a:endParaRPr lang="ro-RO" sz="1100" b="1" dirty="0" smtClean="0"/>
                    </a:p>
                    <a:p>
                      <a:pPr marL="0" marR="0" indent="0" algn="just" defTabSz="914400" rtl="0" eaLnBrk="1" fontAlgn="auto" latinLnBrk="0" hangingPunct="1">
                        <a:lnSpc>
                          <a:spcPct val="100000"/>
                        </a:lnSpc>
                        <a:spcBef>
                          <a:spcPts val="0"/>
                        </a:spcBef>
                        <a:spcAft>
                          <a:spcPts val="0"/>
                        </a:spcAft>
                        <a:buClrTx/>
                        <a:buSzTx/>
                        <a:buFontTx/>
                        <a:buNone/>
                        <a:tabLst/>
                        <a:defRPr/>
                      </a:pPr>
                      <a:r>
                        <a:rPr lang="ro-RO" sz="1100" b="1" dirty="0" smtClean="0">
                          <a:solidFill>
                            <a:srgbClr val="FF0000"/>
                          </a:solidFill>
                        </a:rPr>
                        <a:t>(TRL</a:t>
                      </a:r>
                      <a:r>
                        <a:rPr lang="ro-RO" sz="1100" b="1" baseline="0" dirty="0" smtClean="0">
                          <a:solidFill>
                            <a:srgbClr val="FF0000"/>
                          </a:solidFill>
                        </a:rPr>
                        <a:t> 5-7)</a:t>
                      </a:r>
                      <a:endParaRPr lang="en-US" sz="1100" b="1" dirty="0" smtClean="0">
                        <a:solidFill>
                          <a:srgbClr val="FF0000"/>
                        </a:solidFill>
                      </a:endParaRP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1100" b="1" dirty="0" smtClean="0">
                          <a:latin typeface="Calibri" pitchFamily="34" charset="0"/>
                        </a:rPr>
                        <a:t>Cadru și strategii pentru caracterizarea, clasificarea, gruparea și extrapolarea nanomaterialelor pentru analiza de risc</a:t>
                      </a:r>
                      <a:r>
                        <a:rPr lang="ro-RO" sz="1100" b="1" dirty="0" smtClean="0">
                          <a:latin typeface="Calibri" pitchFamily="34" charset="0"/>
                        </a:rPr>
                        <a:t>: </a:t>
                      </a:r>
                      <a:r>
                        <a:rPr lang="ro-RO" sz="1100" b="0" dirty="0" smtClean="0">
                          <a:latin typeface="+mn-lt"/>
                        </a:rPr>
                        <a:t>a</a:t>
                      </a:r>
                      <a:r>
                        <a:rPr lang="vi-VN" sz="1100" b="0" dirty="0" smtClean="0">
                          <a:latin typeface="Calibri" pitchFamily="34" charset="0"/>
                        </a:rPr>
                        <a:t>bordările de clasificare ar trebui să vizeze grup</a:t>
                      </a:r>
                      <a:r>
                        <a:rPr lang="ro-RO" sz="1100" b="0" dirty="0" smtClean="0">
                          <a:latin typeface="Calibri" pitchFamily="34" charset="0"/>
                        </a:rPr>
                        <a:t>area</a:t>
                      </a:r>
                      <a:r>
                        <a:rPr lang="vi-VN" sz="1100" b="0" dirty="0" smtClean="0">
                          <a:latin typeface="Calibri" pitchFamily="34" charset="0"/>
                        </a:rPr>
                        <a:t> nanomaterialelor fabricate pentru o analiză suplimentară a riscului, pentru a ajuta la dezvoltarea unor strategii de testare inteligente și identificarea “proprietăților de îngrijorare” care trebuie să fie testate mai bine</a:t>
                      </a:r>
                      <a:r>
                        <a:rPr lang="ro-RO" sz="1100" baseline="0" dirty="0" smtClean="0">
                          <a:latin typeface="Calibri" pitchFamily="34" charset="0"/>
                        </a:rPr>
                        <a:t>.   </a:t>
                      </a:r>
                      <a:r>
                        <a:rPr lang="ro-RO" sz="1100" b="1" baseline="0" dirty="0" smtClean="0">
                          <a:solidFill>
                            <a:srgbClr val="FF0000"/>
                          </a:solidFill>
                        </a:rPr>
                        <a:t>(RIA)</a:t>
                      </a:r>
                      <a:endParaRPr lang="en-US" sz="1100" b="1" dirty="0" smtClean="0">
                        <a:solidFill>
                          <a:srgbClr val="FF0000"/>
                        </a:solidFill>
                      </a:endParaRPr>
                    </a:p>
                  </a:txBody>
                  <a:tcPr/>
                </a:tc>
                <a:tc>
                  <a:txBody>
                    <a:bodyPr/>
                    <a:lstStyle/>
                    <a:p>
                      <a:r>
                        <a:rPr lang="ro-RO" sz="1100" b="1" dirty="0" smtClean="0"/>
                        <a:t>114,19</a:t>
                      </a:r>
                      <a:r>
                        <a:rPr lang="ro-RO" sz="1100" dirty="0" smtClean="0"/>
                        <a:t> /</a:t>
                      </a:r>
                      <a:r>
                        <a:rPr lang="ro-RO" sz="1100" baseline="0" dirty="0" smtClean="0"/>
                        <a:t> între 5-7 mil.</a:t>
                      </a:r>
                      <a:endParaRPr lang="ru-RU" sz="1100" dirty="0"/>
                    </a:p>
                  </a:txBody>
                  <a:tcPr anchor="ctr"/>
                </a:tc>
                <a:tc rowSpan="2">
                  <a:txBody>
                    <a:bodyPr/>
                    <a:lstStyle/>
                    <a:p>
                      <a:pPr marL="285750" marR="0" lvl="0" indent="-285750" algn="ctr" defTabSz="914400" rtl="0" eaLnBrk="1" fontAlgn="auto" latinLnBrk="0" hangingPunct="1">
                        <a:lnSpc>
                          <a:spcPct val="115000"/>
                        </a:lnSpc>
                        <a:spcBef>
                          <a:spcPts val="0"/>
                        </a:spcBef>
                        <a:spcAft>
                          <a:spcPts val="1000"/>
                        </a:spcAft>
                        <a:buClrTx/>
                        <a:buSzTx/>
                        <a:buFont typeface="Wingdings" pitchFamily="2" charset="2"/>
                        <a:buChar char="Ø"/>
                        <a:tabLst/>
                        <a:defRPr/>
                      </a:pPr>
                      <a:endParaRPr kumimoji="0" lang="ro-RO" sz="1100" u="none" strike="noStrike" kern="1200" cap="none" spc="0" normalizeH="0" baseline="0" noProof="0" dirty="0" smtClean="0">
                        <a:ln>
                          <a:noFill/>
                        </a:ln>
                        <a:effectLst/>
                        <a:uLnTx/>
                        <a:uFillTx/>
                        <a:latin typeface="Calibri" pitchFamily="34" charset="0"/>
                      </a:endParaRPr>
                    </a:p>
                    <a:p>
                      <a:pPr marL="285750" marR="0" lvl="0" indent="-285750" algn="ctr" defTabSz="914400" rtl="0" eaLnBrk="1" fontAlgn="auto" latinLnBrk="0" hangingPunct="1">
                        <a:lnSpc>
                          <a:spcPct val="115000"/>
                        </a:lnSpc>
                        <a:spcBef>
                          <a:spcPts val="0"/>
                        </a:spcBef>
                        <a:spcAft>
                          <a:spcPts val="1000"/>
                        </a:spcAft>
                        <a:buClrTx/>
                        <a:buSzTx/>
                        <a:buFont typeface="Wingdings" pitchFamily="2" charset="2"/>
                        <a:buChar char="Ø"/>
                        <a:tabLst/>
                        <a:defRPr/>
                      </a:pPr>
                      <a:r>
                        <a:rPr kumimoji="0" lang="en-US" sz="1100" u="none" strike="noStrike" kern="1200" cap="none" spc="0" normalizeH="0" baseline="0" noProof="0" dirty="0" smtClean="0">
                          <a:ln>
                            <a:noFill/>
                          </a:ln>
                          <a:effectLst/>
                          <a:uLnTx/>
                          <a:uFillTx/>
                          <a:latin typeface="Calibri" pitchFamily="34" charset="0"/>
                        </a:rPr>
                        <a:t>11.05.2016</a:t>
                      </a:r>
                      <a:r>
                        <a:rPr kumimoji="0" lang="ro-RO" sz="1100" u="none" strike="noStrike" kern="1200" cap="none" spc="0" normalizeH="0" baseline="0" noProof="0" dirty="0" smtClean="0">
                          <a:ln>
                            <a:noFill/>
                          </a:ln>
                          <a:effectLst/>
                          <a:uLnTx/>
                          <a:uFillTx/>
                          <a:latin typeface="Calibri" pitchFamily="34" charset="0"/>
                        </a:rPr>
                        <a:t> </a:t>
                      </a:r>
                      <a:endParaRPr kumimoji="0" lang="en-US" sz="1100" u="none" strike="noStrike" kern="1200" cap="none" spc="0" normalizeH="0" baseline="0" noProof="0" dirty="0" smtClean="0">
                        <a:ln>
                          <a:noFill/>
                        </a:ln>
                        <a:effectLst/>
                        <a:uLnTx/>
                        <a:uFillTx/>
                        <a:latin typeface="Calibri" pitchFamily="34" charset="0"/>
                      </a:endParaRPr>
                    </a:p>
                    <a:p>
                      <a:pPr marL="285750" indent="-285750" algn="ctr">
                        <a:lnSpc>
                          <a:spcPct val="115000"/>
                        </a:lnSpc>
                        <a:spcAft>
                          <a:spcPts val="1000"/>
                        </a:spcAft>
                        <a:buFont typeface="Wingdings" pitchFamily="2" charset="2"/>
                        <a:buChar char="Ø"/>
                      </a:pPr>
                      <a:r>
                        <a:rPr kumimoji="0" lang="ro-RO" sz="1100" u="none" strike="noStrike" kern="1200" cap="none" spc="0" normalizeH="0" baseline="0" noProof="0" dirty="0" smtClean="0">
                          <a:ln>
                            <a:noFill/>
                          </a:ln>
                          <a:effectLst/>
                          <a:uLnTx/>
                          <a:uFillTx/>
                          <a:latin typeface="Calibri" pitchFamily="34" charset="0"/>
                        </a:rPr>
                        <a:t>I</a:t>
                      </a:r>
                      <a:r>
                        <a:rPr kumimoji="0" lang="vi-VN" sz="1100" u="none" strike="noStrike" kern="1200" cap="none" spc="0" normalizeH="0" baseline="0" noProof="0" dirty="0" smtClean="0">
                          <a:ln>
                            <a:noFill/>
                          </a:ln>
                          <a:effectLst/>
                          <a:uLnTx/>
                          <a:uFillTx/>
                          <a:latin typeface="Calibri" pitchFamily="34" charset="0"/>
                        </a:rPr>
                        <a:t> </a:t>
                      </a:r>
                      <a:r>
                        <a:rPr kumimoji="0" lang="ro-RO" sz="1100" u="none" strike="noStrike" kern="1200" cap="none" spc="0" normalizeH="0" baseline="0" noProof="0" dirty="0" smtClean="0">
                          <a:ln>
                            <a:noFill/>
                          </a:ln>
                          <a:effectLst/>
                          <a:uLnTx/>
                          <a:uFillTx/>
                          <a:latin typeface="Calibri" pitchFamily="34" charset="0"/>
                        </a:rPr>
                        <a:t>. </a:t>
                      </a:r>
                      <a:r>
                        <a:rPr kumimoji="0" lang="vi-VN" sz="1100" u="none" strike="noStrike" kern="1200" cap="none" spc="0" normalizeH="0" baseline="0" noProof="0" dirty="0" smtClean="0">
                          <a:ln>
                            <a:noFill/>
                          </a:ln>
                          <a:effectLst/>
                          <a:uLnTx/>
                          <a:uFillTx/>
                          <a:latin typeface="Calibri" pitchFamily="34" charset="0"/>
                        </a:rPr>
                        <a:t>Prima etapă: </a:t>
                      </a:r>
                      <a:r>
                        <a:rPr lang="en-US" sz="1100" dirty="0" smtClean="0">
                          <a:latin typeface="Calibri" pitchFamily="34" charset="0"/>
                        </a:rPr>
                        <a:t>27.10.2016</a:t>
                      </a:r>
                      <a:endParaRPr lang="ro-RO" sz="1100" dirty="0" smtClean="0">
                        <a:latin typeface="Calibri" pitchFamily="34" charset="0"/>
                      </a:endParaRPr>
                    </a:p>
                    <a:p>
                      <a:pPr marL="285750" marR="0" indent="-285750" algn="ctr" defTabSz="914400" rtl="0" eaLnBrk="1" fontAlgn="auto" latinLnBrk="0" hangingPunct="1">
                        <a:lnSpc>
                          <a:spcPct val="115000"/>
                        </a:lnSpc>
                        <a:spcBef>
                          <a:spcPts val="0"/>
                        </a:spcBef>
                        <a:spcAft>
                          <a:spcPts val="1000"/>
                        </a:spcAft>
                        <a:buClrTx/>
                        <a:buSzTx/>
                        <a:buFontTx/>
                        <a:buNone/>
                        <a:tabLst/>
                        <a:defRPr/>
                      </a:pPr>
                      <a:r>
                        <a:rPr kumimoji="0" lang="en-US" sz="1100" u="none" strike="noStrike" kern="1200" cap="none" spc="0" normalizeH="0" baseline="0" noProof="0" dirty="0" smtClean="0">
                          <a:ln>
                            <a:noFill/>
                          </a:ln>
                          <a:effectLst/>
                          <a:uLnTx/>
                          <a:uFillTx/>
                          <a:latin typeface="Calibri" pitchFamily="34" charset="0"/>
                        </a:rPr>
                        <a:t>II.</a:t>
                      </a:r>
                      <a:r>
                        <a:rPr kumimoji="0" lang="ro-RO" sz="1100" u="none" strike="noStrike" kern="1200" cap="none" spc="0" normalizeH="0" baseline="0" noProof="0" dirty="0" smtClean="0">
                          <a:ln>
                            <a:noFill/>
                          </a:ln>
                          <a:effectLst/>
                          <a:uLnTx/>
                          <a:uFillTx/>
                          <a:latin typeface="Calibri" pitchFamily="34" charset="0"/>
                        </a:rPr>
                        <a:t> </a:t>
                      </a:r>
                      <a:r>
                        <a:rPr kumimoji="0" lang="vi-VN" sz="1100" u="none" strike="noStrike" kern="1200" cap="none" spc="0" normalizeH="0" baseline="0" noProof="0" dirty="0" smtClean="0">
                          <a:ln>
                            <a:noFill/>
                          </a:ln>
                          <a:effectLst/>
                          <a:uLnTx/>
                          <a:uFillTx/>
                          <a:latin typeface="Calibri" pitchFamily="34" charset="0"/>
                        </a:rPr>
                        <a:t>A 2-a etapă: </a:t>
                      </a:r>
                      <a:r>
                        <a:rPr lang="en-US" sz="1100" dirty="0" smtClean="0">
                          <a:latin typeface="Calibri" pitchFamily="34" charset="0"/>
                        </a:rPr>
                        <a:t>04.05.2017</a:t>
                      </a:r>
                      <a:endParaRPr lang="ru-RU" sz="1100" i="0" dirty="0">
                        <a:latin typeface="Calibri" pitchFamily="34" charset="0"/>
                        <a:ea typeface="Times New Roman"/>
                        <a:cs typeface="Times New Roman"/>
                      </a:endParaRPr>
                    </a:p>
                  </a:txBody>
                  <a:tcPr marL="114300" marR="114300" marT="0" marB="0"/>
                </a:tc>
              </a:tr>
              <a:tr h="623076">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100" b="1" kern="1200" dirty="0" smtClean="0">
                          <a:solidFill>
                            <a:srgbClr val="0000FF"/>
                          </a:solidFill>
                        </a:rPr>
                        <a:t>NMBP-</a:t>
                      </a:r>
                      <a:r>
                        <a:rPr lang="ro-RO" sz="1100" b="1" kern="1200" dirty="0" smtClean="0">
                          <a:solidFill>
                            <a:srgbClr val="0000FF"/>
                          </a:solidFill>
                        </a:rPr>
                        <a:t>29</a:t>
                      </a:r>
                      <a:r>
                        <a:rPr lang="en-US" sz="1100" b="1" kern="1200" dirty="0" smtClean="0">
                          <a:solidFill>
                            <a:srgbClr val="0000FF"/>
                          </a:solidFill>
                        </a:rPr>
                        <a:t>-2017: </a:t>
                      </a:r>
                      <a:r>
                        <a:rPr lang="en-US" sz="1100" b="1" kern="1200" dirty="0" smtClean="0"/>
                        <a:t>Advanced and realistic models and assays for </a:t>
                      </a:r>
                      <a:r>
                        <a:rPr lang="en-US" sz="1100" b="1" kern="1200" dirty="0" err="1" smtClean="0"/>
                        <a:t>nanomaterial</a:t>
                      </a:r>
                      <a:r>
                        <a:rPr lang="en-US" sz="1100" b="1" kern="1200" dirty="0" smtClean="0"/>
                        <a:t> hazard assessment</a:t>
                      </a:r>
                      <a:endParaRPr lang="ro-RO" sz="1100" b="1" kern="1200" dirty="0" smtClean="0"/>
                    </a:p>
                    <a:p>
                      <a:pPr marL="0" marR="0" indent="0" algn="just" defTabSz="914400" rtl="0" eaLnBrk="1" fontAlgn="auto" latinLnBrk="0" hangingPunct="1">
                        <a:lnSpc>
                          <a:spcPct val="100000"/>
                        </a:lnSpc>
                        <a:spcBef>
                          <a:spcPts val="0"/>
                        </a:spcBef>
                        <a:spcAft>
                          <a:spcPts val="0"/>
                        </a:spcAft>
                        <a:buClrTx/>
                        <a:buSzTx/>
                        <a:buFontTx/>
                        <a:buNone/>
                        <a:tabLst/>
                        <a:defRPr/>
                      </a:pPr>
                      <a:r>
                        <a:rPr lang="ro-RO" sz="1100" b="1" dirty="0" smtClean="0">
                          <a:solidFill>
                            <a:srgbClr val="FF0000"/>
                          </a:solidFill>
                        </a:rPr>
                        <a:t>(TRL</a:t>
                      </a:r>
                      <a:r>
                        <a:rPr lang="ro-RO" sz="1100" b="1" baseline="0" dirty="0" smtClean="0">
                          <a:solidFill>
                            <a:srgbClr val="FF0000"/>
                          </a:solidFill>
                        </a:rPr>
                        <a:t> 4-6)</a:t>
                      </a:r>
                      <a:endParaRPr lang="en-US" sz="1100" b="1" kern="1200" dirty="0" smtClean="0">
                        <a:solidFill>
                          <a:srgbClr val="FF0000"/>
                        </a:solidFill>
                        <a:latin typeface="+mn-lt"/>
                        <a:ea typeface="+mn-ea"/>
                        <a:cs typeface="+mn-cs"/>
                      </a:endParaRP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1100" b="1" dirty="0" smtClean="0">
                          <a:latin typeface="Calibri" pitchFamily="34" charset="0"/>
                        </a:rPr>
                        <a:t>Modele și teste avansate și realiste pentru evaluarea riscurilor nanomaterialelor</a:t>
                      </a:r>
                      <a:r>
                        <a:rPr lang="ro-RO" sz="1100" b="1" dirty="0" smtClean="0">
                          <a:latin typeface="Calibri" pitchFamily="34" charset="0"/>
                        </a:rPr>
                        <a:t>:</a:t>
                      </a:r>
                      <a:r>
                        <a:rPr lang="vi-VN" sz="1100" b="0" baseline="0" dirty="0" smtClean="0">
                          <a:latin typeface="Calibri" pitchFamily="34" charset="0"/>
                        </a:rPr>
                        <a:t> testele și modelele cu expunere scăzută cronică, toxicinetica în vederea lămuririi diferitor mecanisme de acțiune și a căilor adverse rezultate, precum și modele de boli specifice ar trebui să fie dezvoltate și evaluate în raport cu studiile pe animale adecvate care vor include efectele asupra cinetici, creșterii, reproducerii, metabolismului și comportamentului. </a:t>
                      </a:r>
                      <a:r>
                        <a:rPr lang="ro-RO" sz="1100" b="1" baseline="0" dirty="0" smtClean="0">
                          <a:solidFill>
                            <a:srgbClr val="FF0000"/>
                          </a:solidFill>
                        </a:rPr>
                        <a:t>(RIA)</a:t>
                      </a:r>
                      <a:endParaRPr lang="en-US" sz="1100" b="1" kern="1200" dirty="0" smtClean="0">
                        <a:solidFill>
                          <a:srgbClr val="FF0000"/>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100" b="1" dirty="0" smtClean="0"/>
                        <a:t>114,19</a:t>
                      </a:r>
                      <a:r>
                        <a:rPr lang="ro-RO" sz="1100" dirty="0" smtClean="0"/>
                        <a:t> /</a:t>
                      </a:r>
                      <a:r>
                        <a:rPr lang="ro-RO" sz="1100" baseline="0" dirty="0" smtClean="0"/>
                        <a:t> între 10-13 mil.</a:t>
                      </a:r>
                      <a:endParaRPr lang="ru-RU" sz="1100" dirty="0" smtClean="0"/>
                    </a:p>
                    <a:p>
                      <a:endParaRPr lang="ru-RU" sz="1100" b="1" dirty="0"/>
                    </a:p>
                  </a:txBody>
                  <a:tcPr anchor="ctr"/>
                </a:tc>
                <a:tc vMerge="1">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endParaRPr lang="en-US" sz="1100" dirty="0" smtClean="0">
                        <a:latin typeface="Calibri" pitchFamily="34" charset="0"/>
                      </a:endParaRPr>
                    </a:p>
                  </a:txBody>
                  <a:tcPr anchor="ct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2204864"/>
            <a:ext cx="8229600" cy="1152128"/>
          </a:xfrm>
        </p:spPr>
        <p:txBody>
          <a:bodyPr>
            <a:normAutofit fontScale="55000" lnSpcReduction="20000"/>
          </a:bodyPr>
          <a:lstStyle/>
          <a:p>
            <a:pPr marL="0" indent="0">
              <a:buNone/>
            </a:pPr>
            <a:r>
              <a:rPr lang="en-US" b="1" dirty="0" smtClean="0">
                <a:solidFill>
                  <a:srgbClr val="00B0F0"/>
                </a:solidFill>
              </a:rPr>
              <a:t>=&gt;&gt;&gt;</a:t>
            </a:r>
            <a:r>
              <a:rPr lang="ro-RO" b="1" dirty="0" smtClean="0">
                <a:solidFill>
                  <a:srgbClr val="00B0F0"/>
                </a:solidFill>
              </a:rPr>
              <a:t> Accent pe</a:t>
            </a:r>
            <a:r>
              <a:rPr lang="en-US" b="1" dirty="0" smtClean="0">
                <a:solidFill>
                  <a:srgbClr val="00B0F0"/>
                </a:solidFill>
              </a:rPr>
              <a:t>: </a:t>
            </a:r>
          </a:p>
          <a:p>
            <a:pPr marL="360363" lvl="1" indent="-25400">
              <a:buNone/>
            </a:pPr>
            <a:r>
              <a:rPr lang="vi-VN" dirty="0" smtClean="0">
                <a:latin typeface="Arial" pitchFamily="34" charset="0"/>
                <a:cs typeface="Arial" pitchFamily="34" charset="0"/>
              </a:rPr>
              <a:t>un dialog eficient cu toate părțile interesate, care reprezintă un element esențial al </a:t>
            </a:r>
            <a:r>
              <a:rPr lang="vi-VN" dirty="0" smtClean="0">
                <a:solidFill>
                  <a:srgbClr val="FF0000"/>
                </a:solidFill>
                <a:latin typeface="Arial" pitchFamily="34" charset="0"/>
                <a:cs typeface="Arial" pitchFamily="34" charset="0"/>
              </a:rPr>
              <a:t>guvernării sigure și responsabile a nanotehnologiei, materialel</a:t>
            </a:r>
            <a:r>
              <a:rPr lang="ro-RO" dirty="0" smtClean="0">
                <a:solidFill>
                  <a:srgbClr val="FF0000"/>
                </a:solidFill>
                <a:latin typeface="Arial" pitchFamily="34" charset="0"/>
                <a:cs typeface="Arial" pitchFamily="34" charset="0"/>
              </a:rPr>
              <a:t>or</a:t>
            </a:r>
            <a:r>
              <a:rPr lang="vi-VN" dirty="0" smtClean="0">
                <a:solidFill>
                  <a:srgbClr val="FF0000"/>
                </a:solidFill>
                <a:latin typeface="Arial" pitchFamily="34" charset="0"/>
                <a:cs typeface="Arial" pitchFamily="34" charset="0"/>
              </a:rPr>
              <a:t> avansate și </a:t>
            </a:r>
            <a:r>
              <a:rPr lang="ro-RO" dirty="0" smtClean="0">
                <a:solidFill>
                  <a:srgbClr val="FF0000"/>
                </a:solidFill>
                <a:latin typeface="Arial" pitchFamily="34" charset="0"/>
                <a:cs typeface="Arial" pitchFamily="34" charset="0"/>
              </a:rPr>
              <a:t>bio</a:t>
            </a:r>
            <a:r>
              <a:rPr lang="vi-VN" dirty="0" smtClean="0">
                <a:solidFill>
                  <a:srgbClr val="FF0000"/>
                </a:solidFill>
                <a:latin typeface="Arial" pitchFamily="34" charset="0"/>
                <a:cs typeface="Arial" pitchFamily="34" charset="0"/>
              </a:rPr>
              <a:t>tehnologiil</a:t>
            </a:r>
            <a:r>
              <a:rPr lang="ro-RO" dirty="0" smtClean="0">
                <a:solidFill>
                  <a:srgbClr val="FF0000"/>
                </a:solidFill>
                <a:latin typeface="Arial" pitchFamily="34" charset="0"/>
                <a:cs typeface="Arial" pitchFamily="34" charset="0"/>
              </a:rPr>
              <a:t>or</a:t>
            </a:r>
            <a:r>
              <a:rPr lang="vi-VN" dirty="0" smtClean="0">
                <a:solidFill>
                  <a:srgbClr val="FF0000"/>
                </a:solidFill>
                <a:latin typeface="Arial" pitchFamily="34" charset="0"/>
                <a:cs typeface="Arial" pitchFamily="34" charset="0"/>
              </a:rPr>
              <a:t> și aplicațiile acestora</a:t>
            </a:r>
            <a:r>
              <a:rPr lang="vi-VN" dirty="0" smtClean="0">
                <a:latin typeface="Arial" pitchFamily="34" charset="0"/>
                <a:cs typeface="Arial" pitchFamily="34" charset="0"/>
              </a:rPr>
              <a:t>, sporind încrederea publicului, precum și </a:t>
            </a:r>
            <a:r>
              <a:rPr lang="ro-RO" dirty="0" smtClean="0">
                <a:latin typeface="Arial" pitchFamily="34" charset="0"/>
                <a:cs typeface="Arial" pitchFamily="34" charset="0"/>
              </a:rPr>
              <a:t>administrare</a:t>
            </a:r>
            <a:r>
              <a:rPr lang="vi-VN" dirty="0" smtClean="0">
                <a:latin typeface="Arial" pitchFamily="34" charset="0"/>
                <a:cs typeface="Arial" pitchFamily="34" charset="0"/>
              </a:rPr>
              <a:t>a</a:t>
            </a:r>
            <a:r>
              <a:rPr lang="ro-RO" dirty="0" smtClean="0">
                <a:latin typeface="Arial" pitchFamily="34" charset="0"/>
                <a:cs typeface="Arial" pitchFamily="34" charset="0"/>
              </a:rPr>
              <a:t>;</a:t>
            </a:r>
            <a:r>
              <a:rPr lang="vi-VN" dirty="0" smtClean="0">
                <a:latin typeface="Arial" pitchFamily="34" charset="0"/>
                <a:cs typeface="Arial" pitchFamily="34" charset="0"/>
              </a:rPr>
              <a:t> </a:t>
            </a:r>
            <a:r>
              <a:rPr lang="ro-RO" dirty="0" smtClean="0">
                <a:latin typeface="Arial" pitchFamily="34" charset="0"/>
                <a:cs typeface="Arial" pitchFamily="34" charset="0"/>
              </a:rPr>
              <a:t>im</a:t>
            </a:r>
            <a:r>
              <a:rPr lang="vi-VN" dirty="0" smtClean="0">
                <a:latin typeface="Arial" pitchFamily="34" charset="0"/>
                <a:cs typeface="Arial" pitchFamily="34" charset="0"/>
              </a:rPr>
              <a:t>plicarea părților interesate</a:t>
            </a:r>
            <a:endParaRPr lang="ru-RU" dirty="0"/>
          </a:p>
        </p:txBody>
      </p:sp>
      <p:sp>
        <p:nvSpPr>
          <p:cNvPr id="4" name="Заголовок 1"/>
          <p:cNvSpPr>
            <a:spLocks noGrp="1"/>
          </p:cNvSpPr>
          <p:nvPr>
            <p:ph type="title"/>
          </p:nvPr>
        </p:nvSpPr>
        <p:spPr>
          <a:xfrm>
            <a:off x="179512" y="836712"/>
            <a:ext cx="8784976" cy="1224136"/>
          </a:xfrm>
        </p:spPr>
        <p:txBody>
          <a:bodyPr>
            <a:noAutofit/>
          </a:bodyPr>
          <a:lstStyle/>
          <a:p>
            <a:r>
              <a:rPr lang="en-US" sz="2000" b="1" dirty="0" smtClean="0">
                <a:solidFill>
                  <a:srgbClr val="FF0000"/>
                </a:solidFill>
              </a:rPr>
              <a:t>INNOVATIVE AND RESPONSIBLE GOVERNANCE OF NEW AND CONVERGING</a:t>
            </a:r>
            <a:r>
              <a:rPr lang="ro-RO" sz="2000" b="1" dirty="0" smtClean="0">
                <a:solidFill>
                  <a:srgbClr val="FF0000"/>
                </a:solidFill>
              </a:rPr>
              <a:t> </a:t>
            </a:r>
            <a:r>
              <a:rPr lang="en-US" sz="2000" b="1" dirty="0" smtClean="0">
                <a:solidFill>
                  <a:srgbClr val="FF0000"/>
                </a:solidFill>
              </a:rPr>
              <a:t>ENABLING TECHNOLOGIES</a:t>
            </a:r>
            <a:br>
              <a:rPr lang="en-US" sz="2000" b="1" dirty="0" smtClean="0">
                <a:solidFill>
                  <a:srgbClr val="FF0000"/>
                </a:solidFill>
              </a:rPr>
            </a:br>
            <a:r>
              <a:rPr lang="ro-RO" sz="2000" b="1" dirty="0" smtClean="0">
                <a:solidFill>
                  <a:srgbClr val="0000FF"/>
                </a:solidFill>
              </a:rPr>
              <a:t>(</a:t>
            </a:r>
            <a:r>
              <a:rPr lang="en-US" sz="2000" b="1" dirty="0" smtClean="0">
                <a:solidFill>
                  <a:srgbClr val="0033CC"/>
                </a:solidFill>
                <a:ea typeface="Times New Roman"/>
                <a:cs typeface="Times New Roman"/>
              </a:rPr>
              <a:t>ADMINISTRAREA INOVATOARE ȘI RESPONSABILĂ A NOILOR TEHNOLOGII-CHEIE CONVERGENTE</a:t>
            </a:r>
            <a:r>
              <a:rPr lang="ro-RO" sz="2000" b="1" dirty="0" smtClean="0">
                <a:solidFill>
                  <a:srgbClr val="0033CC"/>
                </a:solidFill>
                <a:ea typeface="Times New Roman"/>
                <a:cs typeface="Times New Roman"/>
              </a:rPr>
              <a:t>)</a:t>
            </a:r>
            <a:endParaRPr lang="ru-RU" sz="2000" dirty="0"/>
          </a:p>
        </p:txBody>
      </p:sp>
      <p:graphicFrame>
        <p:nvGraphicFramePr>
          <p:cNvPr id="6" name="Таблица 5"/>
          <p:cNvGraphicFramePr>
            <a:graphicFrameLocks noGrp="1"/>
          </p:cNvGraphicFramePr>
          <p:nvPr>
            <p:extLst>
              <p:ext uri="{D42A27DB-BD31-4B8C-83A1-F6EECF244321}">
                <p14:modId xmlns:p14="http://schemas.microsoft.com/office/powerpoint/2010/main" val="2522433966"/>
              </p:ext>
            </p:extLst>
          </p:nvPr>
        </p:nvGraphicFramePr>
        <p:xfrm>
          <a:off x="107504" y="3447063"/>
          <a:ext cx="8856984" cy="3222297"/>
        </p:xfrm>
        <a:graphic>
          <a:graphicData uri="http://schemas.openxmlformats.org/drawingml/2006/table">
            <a:tbl>
              <a:tblPr firstRow="1" bandRow="1">
                <a:tableStyleId>{5C22544A-7EE6-4342-B048-85BDC9FD1C3A}</a:tableStyleId>
              </a:tblPr>
              <a:tblGrid>
                <a:gridCol w="2232248"/>
                <a:gridCol w="4191910"/>
                <a:gridCol w="1208690"/>
                <a:gridCol w="1224136"/>
              </a:tblGrid>
              <a:tr h="6271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t>DENUMIREA APELULUI</a:t>
                      </a:r>
                      <a:r>
                        <a:rPr lang="ro-RO" sz="1100" dirty="0" smtClean="0"/>
                        <a:t> / TRL</a:t>
                      </a:r>
                      <a:endParaRPr lang="ru-RU" sz="1100" dirty="0"/>
                    </a:p>
                  </a:txBody>
                  <a:tcPr anchor="ctr"/>
                </a:tc>
                <a:tc>
                  <a:txBody>
                    <a:bodyPr/>
                    <a:lstStyle/>
                    <a:p>
                      <a:pPr algn="ctr"/>
                      <a:endParaRPr lang="ro-RO" sz="1100" dirty="0" smtClean="0"/>
                    </a:p>
                    <a:p>
                      <a:pPr algn="ctr"/>
                      <a:r>
                        <a:rPr lang="ro-RO" sz="1100" dirty="0" smtClean="0"/>
                        <a:t>DESCRIEREA /  T</a:t>
                      </a:r>
                      <a:r>
                        <a:rPr lang="en-US" sz="1100" dirty="0" smtClean="0"/>
                        <a:t>IPUL</a:t>
                      </a:r>
                      <a:r>
                        <a:rPr lang="en-US" sz="1100" baseline="0" dirty="0" smtClean="0"/>
                        <a:t> DE</a:t>
                      </a:r>
                      <a:r>
                        <a:rPr lang="ro-RO" sz="1100" dirty="0" smtClean="0"/>
                        <a:t> ACȚIUNE</a:t>
                      </a:r>
                      <a:endParaRPr lang="ru-RU"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100" dirty="0" smtClean="0"/>
                        <a:t>BUDGET </a:t>
                      </a:r>
                      <a:r>
                        <a:rPr lang="en-US" sz="1100" dirty="0" smtClean="0"/>
                        <a:t> </a:t>
                      </a:r>
                      <a:r>
                        <a:rPr lang="ro-RO" sz="1100" dirty="0" smtClean="0"/>
                        <a:t>TOTAL (milioane EURO)/ </a:t>
                      </a:r>
                      <a:r>
                        <a:rPr lang="en-US" sz="1100" dirty="0" smtClean="0"/>
                        <a:t>per </a:t>
                      </a:r>
                      <a:r>
                        <a:rPr lang="en-US" sz="1100" dirty="0" err="1" smtClean="0"/>
                        <a:t>proiect</a:t>
                      </a:r>
                      <a:endParaRPr lang="ru-RU" sz="11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100" kern="1200" dirty="0" smtClean="0"/>
                        <a:t>LANSAREA APELULUI / </a:t>
                      </a:r>
                      <a:r>
                        <a:rPr lang="en-US" sz="1100" kern="1200" dirty="0" smtClean="0"/>
                        <a:t>TERMENI LIMITĂ </a:t>
                      </a:r>
                      <a:endParaRPr lang="ru-RU" sz="1100" dirty="0" smtClean="0"/>
                    </a:p>
                  </a:txBody>
                  <a:tcPr/>
                </a:tc>
              </a:tr>
              <a:tr h="104333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100" b="1" dirty="0" smtClean="0">
                          <a:solidFill>
                            <a:srgbClr val="0000FF"/>
                          </a:solidFill>
                        </a:rPr>
                        <a:t>NMBP-</a:t>
                      </a:r>
                      <a:r>
                        <a:rPr lang="ro-RO" sz="1100" b="1" dirty="0" smtClean="0">
                          <a:solidFill>
                            <a:srgbClr val="0000FF"/>
                          </a:solidFill>
                        </a:rPr>
                        <a:t>34</a:t>
                      </a:r>
                      <a:r>
                        <a:rPr lang="en-US" sz="1100" b="1" dirty="0" smtClean="0">
                          <a:solidFill>
                            <a:srgbClr val="0000FF"/>
                          </a:solidFill>
                        </a:rPr>
                        <a:t>-2017</a:t>
                      </a:r>
                      <a:r>
                        <a:rPr lang="en-US" sz="1100" b="1" dirty="0" smtClean="0"/>
                        <a:t>: Governing innovation of nanotechnology through enhanced societal engagement</a:t>
                      </a:r>
                      <a:endParaRPr lang="ro-RO" sz="1100" b="1" dirty="0" smtClean="0"/>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it-IT" sz="1100" b="1" dirty="0" smtClean="0">
                          <a:latin typeface="Calibri" pitchFamily="34" charset="0"/>
                        </a:rPr>
                        <a:t>Administrarea inovării nanotehnologiei prin implicare societală consolidată</a:t>
                      </a:r>
                      <a:r>
                        <a:rPr lang="ro-RO" sz="1100" b="1" dirty="0" smtClean="0">
                          <a:latin typeface="Calibri" pitchFamily="34" charset="0"/>
                        </a:rPr>
                        <a:t>: </a:t>
                      </a:r>
                      <a:r>
                        <a:rPr lang="ro-RO" sz="1100" b="0" dirty="0" smtClean="0">
                          <a:latin typeface="Calibri" pitchFamily="34" charset="0"/>
                        </a:rPr>
                        <a:t>a</a:t>
                      </a:r>
                      <a:r>
                        <a:rPr lang="vi-VN" sz="1100" b="0" dirty="0" smtClean="0">
                          <a:latin typeface="Calibri" pitchFamily="34" charset="0"/>
                        </a:rPr>
                        <a:t>cțiunea propusă</a:t>
                      </a:r>
                      <a:r>
                        <a:rPr lang="ro-RO" sz="1100" b="0" dirty="0" smtClean="0">
                          <a:latin typeface="Calibri" pitchFamily="34" charset="0"/>
                        </a:rPr>
                        <a:t> </a:t>
                      </a:r>
                      <a:r>
                        <a:rPr lang="vi-VN" sz="1100" dirty="0" smtClean="0">
                          <a:latin typeface="Calibri" pitchFamily="34" charset="0"/>
                          <a:cs typeface="Arial" pitchFamily="34" charset="0"/>
                        </a:rPr>
                        <a:t>va lansa un proces participativ de implicare multi-actor cu accent pe dezvoltarea de produse </a:t>
                      </a:r>
                      <a:r>
                        <a:rPr lang="ro-RO" sz="1100" dirty="0" smtClean="0">
                          <a:latin typeface="Calibri" pitchFamily="34" charset="0"/>
                          <a:cs typeface="Arial" pitchFamily="34" charset="0"/>
                        </a:rPr>
                        <a:t>în </a:t>
                      </a:r>
                      <a:r>
                        <a:rPr lang="vi-VN" sz="1100" dirty="0" smtClean="0">
                          <a:latin typeface="Calibri" pitchFamily="34" charset="0"/>
                          <a:cs typeface="Arial" pitchFamily="34" charset="0"/>
                        </a:rPr>
                        <a:t>stadiu incipient, în scopul de a explora modalitățile în care nanotehnologiil</a:t>
                      </a:r>
                      <a:r>
                        <a:rPr lang="ro-RO" sz="1100" dirty="0" smtClean="0">
                          <a:latin typeface="Calibri" pitchFamily="34" charset="0"/>
                          <a:cs typeface="Arial" pitchFamily="34" charset="0"/>
                        </a:rPr>
                        <a:t>e</a:t>
                      </a:r>
                      <a:r>
                        <a:rPr lang="vi-VN" sz="1100" dirty="0" smtClean="0">
                          <a:latin typeface="Calibri" pitchFamily="34" charset="0"/>
                          <a:cs typeface="Arial" pitchFamily="34" charset="0"/>
                        </a:rPr>
                        <a:t> pot contribui la abordarea provocărilor societale în același timp luând în considerare nevoile și preocupările societății.</a:t>
                      </a:r>
                      <a:r>
                        <a:rPr lang="vi-VN" sz="1100" b="0" dirty="0" smtClean="0">
                          <a:latin typeface="Calibri" pitchFamily="34" charset="0"/>
                        </a:rPr>
                        <a:t> </a:t>
                      </a:r>
                      <a:r>
                        <a:rPr lang="ro-RO" sz="1100" b="1" baseline="0" dirty="0" smtClean="0">
                          <a:solidFill>
                            <a:srgbClr val="FF0000"/>
                          </a:solidFill>
                        </a:rPr>
                        <a:t>(CSA)</a:t>
                      </a:r>
                      <a:endParaRPr lang="en-US" sz="1100" b="1" dirty="0" smtClean="0">
                        <a:solidFill>
                          <a:srgbClr val="FF0000"/>
                        </a:solidFill>
                      </a:endParaRPr>
                    </a:p>
                  </a:txBody>
                  <a:tcPr/>
                </a:tc>
                <a:tc>
                  <a:txBody>
                    <a:bodyPr/>
                    <a:lstStyle/>
                    <a:p>
                      <a:pPr algn="ctr"/>
                      <a:r>
                        <a:rPr lang="ro-RO" sz="1100" b="1" dirty="0" smtClean="0"/>
                        <a:t>5,2</a:t>
                      </a:r>
                      <a:r>
                        <a:rPr lang="ro-RO" sz="1100" dirty="0" smtClean="0"/>
                        <a:t> /</a:t>
                      </a:r>
                      <a:r>
                        <a:rPr lang="ro-RO" sz="1100" baseline="0" dirty="0" smtClean="0"/>
                        <a:t> între 1,5-8 mil.</a:t>
                      </a:r>
                      <a:endParaRPr lang="ru-RU" sz="11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Char char="Ø"/>
                        <a:tabLst/>
                        <a:defRPr/>
                      </a:pPr>
                      <a:endParaRPr lang="ro-RO" sz="1100" dirty="0" smtClean="0">
                        <a:latin typeface="Calibri" pitchFamily="34" charset="0"/>
                      </a:endParaRPr>
                    </a:p>
                    <a:p>
                      <a:pPr marL="0" marR="0" indent="0" algn="ctr" defTabSz="914400" rtl="0" eaLnBrk="1" fontAlgn="auto" latinLnBrk="0" hangingPunct="1">
                        <a:lnSpc>
                          <a:spcPct val="100000"/>
                        </a:lnSpc>
                        <a:spcBef>
                          <a:spcPts val="0"/>
                        </a:spcBef>
                        <a:spcAft>
                          <a:spcPts val="0"/>
                        </a:spcAft>
                        <a:buClrTx/>
                        <a:buSzTx/>
                        <a:buFont typeface="Wingdings" pitchFamily="2" charset="2"/>
                        <a:buChar char="Ø"/>
                        <a:tabLst/>
                        <a:defRPr/>
                      </a:pPr>
                      <a:endParaRPr lang="ro-RO" sz="1100" dirty="0" smtClean="0">
                        <a:latin typeface="Calibri" pitchFamily="34" charset="0"/>
                      </a:endParaRPr>
                    </a:p>
                    <a:p>
                      <a:pPr marL="0" marR="0" indent="0" algn="ctr" defTabSz="914400" rtl="0" eaLnBrk="1" fontAlgn="auto" latinLnBrk="0" hangingPunct="1">
                        <a:lnSpc>
                          <a:spcPct val="100000"/>
                        </a:lnSpc>
                        <a:spcBef>
                          <a:spcPts val="0"/>
                        </a:spcBef>
                        <a:spcAft>
                          <a:spcPts val="0"/>
                        </a:spcAft>
                        <a:buClrTx/>
                        <a:buSzTx/>
                        <a:buFont typeface="Wingdings" pitchFamily="2" charset="2"/>
                        <a:buChar char="Ø"/>
                        <a:tabLst/>
                        <a:defRPr/>
                      </a:pPr>
                      <a:r>
                        <a:rPr lang="ro-RO" sz="1100" dirty="0" smtClean="0">
                          <a:latin typeface="Calibri" pitchFamily="34" charset="0"/>
                        </a:rPr>
                        <a:t>20.09.2016 /</a:t>
                      </a:r>
                    </a:p>
                    <a:p>
                      <a:pPr marL="0" marR="0" indent="0" algn="ctr" defTabSz="914400" rtl="0" eaLnBrk="1" fontAlgn="auto" latinLnBrk="0" hangingPunct="1">
                        <a:lnSpc>
                          <a:spcPct val="100000"/>
                        </a:lnSpc>
                        <a:spcBef>
                          <a:spcPts val="0"/>
                        </a:spcBef>
                        <a:spcAft>
                          <a:spcPts val="0"/>
                        </a:spcAft>
                        <a:buClrTx/>
                        <a:buSzTx/>
                        <a:buFont typeface="Wingdings" pitchFamily="2" charset="2"/>
                        <a:buChar char="Ø"/>
                        <a:tabLst/>
                        <a:defRPr/>
                      </a:pPr>
                      <a:r>
                        <a:rPr lang="ro-RO" sz="1100" b="1" dirty="0" smtClean="0">
                          <a:solidFill>
                            <a:srgbClr val="FF0000"/>
                          </a:solidFill>
                          <a:latin typeface="Calibri" pitchFamily="34" charset="0"/>
                        </a:rPr>
                        <a:t>19.01.2017 </a:t>
                      </a:r>
                      <a:r>
                        <a:rPr lang="ru-RU" sz="1100" b="1" dirty="0" smtClean="0">
                          <a:solidFill>
                            <a:srgbClr val="FF0000"/>
                          </a:solidFill>
                          <a:latin typeface="Calibri" pitchFamily="34" charset="0"/>
                        </a:rPr>
                        <a:t>17:00</a:t>
                      </a:r>
                      <a:endParaRPr lang="en-US" sz="1100" b="1" dirty="0" smtClean="0">
                        <a:solidFill>
                          <a:srgbClr val="FF0000"/>
                        </a:solidFill>
                        <a:latin typeface="Calibri" pitchFamily="34" charset="0"/>
                      </a:endParaRPr>
                    </a:p>
                  </a:txBody>
                  <a:tcPr marL="114300" marR="114300" marT="0" marB="0"/>
                </a:tc>
              </a:tr>
              <a:tr h="149790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100" b="1" kern="1200" dirty="0" smtClean="0">
                          <a:solidFill>
                            <a:srgbClr val="0000FF"/>
                          </a:solidFill>
                        </a:rPr>
                        <a:t>NMBP-</a:t>
                      </a:r>
                      <a:r>
                        <a:rPr lang="ro-RO" sz="1100" b="1" kern="1200" dirty="0" smtClean="0">
                          <a:solidFill>
                            <a:srgbClr val="0000FF"/>
                          </a:solidFill>
                        </a:rPr>
                        <a:t>35</a:t>
                      </a:r>
                      <a:r>
                        <a:rPr lang="en-US" sz="1100" b="1" kern="1200" dirty="0" smtClean="0">
                          <a:solidFill>
                            <a:srgbClr val="0000FF"/>
                          </a:solidFill>
                        </a:rPr>
                        <a:t>-2017: </a:t>
                      </a:r>
                      <a:r>
                        <a:rPr lang="en-US" sz="1100" b="1" kern="1200" dirty="0" smtClean="0"/>
                        <a:t>Innovative solutions for the conservation of 20th century cultural heritage</a:t>
                      </a:r>
                      <a:endParaRPr lang="ro-RO" sz="1100" b="1" kern="1200" dirty="0" smtClean="0"/>
                    </a:p>
                    <a:p>
                      <a:pPr marL="0" marR="0" indent="0" algn="just" defTabSz="914400" rtl="0" eaLnBrk="1" fontAlgn="auto" latinLnBrk="0" hangingPunct="1">
                        <a:lnSpc>
                          <a:spcPct val="100000"/>
                        </a:lnSpc>
                        <a:spcBef>
                          <a:spcPts val="0"/>
                        </a:spcBef>
                        <a:spcAft>
                          <a:spcPts val="0"/>
                        </a:spcAft>
                        <a:buClrTx/>
                        <a:buSzTx/>
                        <a:buFontTx/>
                        <a:buNone/>
                        <a:tabLst/>
                        <a:defRPr/>
                      </a:pPr>
                      <a:r>
                        <a:rPr lang="ro-RO" sz="1100" b="1" dirty="0" smtClean="0">
                          <a:solidFill>
                            <a:srgbClr val="FF0000"/>
                          </a:solidFill>
                        </a:rPr>
                        <a:t>(TRL</a:t>
                      </a:r>
                      <a:r>
                        <a:rPr lang="ro-RO" sz="1100" b="1" baseline="0" dirty="0" smtClean="0">
                          <a:solidFill>
                            <a:srgbClr val="FF0000"/>
                          </a:solidFill>
                        </a:rPr>
                        <a:t> 4-6)</a:t>
                      </a:r>
                      <a:endParaRPr lang="en-US" sz="1100" b="1" kern="1200" dirty="0" smtClean="0">
                        <a:solidFill>
                          <a:srgbClr val="FF0000"/>
                        </a:solidFill>
                        <a:latin typeface="+mn-lt"/>
                        <a:ea typeface="+mn-ea"/>
                        <a:cs typeface="+mn-cs"/>
                      </a:endParaRP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it-IT" sz="1100" b="1" dirty="0" smtClean="0">
                          <a:latin typeface="Calibri" pitchFamily="34" charset="0"/>
                        </a:rPr>
                        <a:t>Soluții inovatoare pentru conservarea patrimoniului cultural al secolului 20</a:t>
                      </a:r>
                      <a:r>
                        <a:rPr lang="ro-RO" sz="1100" b="1" dirty="0" smtClean="0">
                          <a:latin typeface="Calibri" pitchFamily="34" charset="0"/>
                        </a:rPr>
                        <a:t>: </a:t>
                      </a:r>
                      <a:r>
                        <a:rPr lang="ro-RO" sz="1100" b="0" dirty="0" smtClean="0">
                          <a:latin typeface="Calibri" pitchFamily="34" charset="0"/>
                        </a:rPr>
                        <a:t>m</a:t>
                      </a:r>
                      <a:r>
                        <a:rPr lang="vi-VN" sz="1100" b="0" baseline="0" dirty="0" smtClean="0">
                          <a:latin typeface="Calibri" pitchFamily="34" charset="0"/>
                        </a:rPr>
                        <a:t>aterialele / tehnicile  propuse se așteaptă să asigure o protecție și o securitate pe termen lung a patrimoniului cultural, luând în considerare factorii de risc de mediu și umani. O evaluare a impactului asupra mediului a soluțiilor propuse trebuie să fie incluse pentru a asigura dezvoltarea materialelor și metodelor durabile și compatibile. Este așteptat accentul pe soluții inovatoare și de lungă durată în conservarea bunurilor cultural</a:t>
                      </a:r>
                      <a:r>
                        <a:rPr lang="ro-RO" sz="1100" b="0" baseline="0" dirty="0" smtClean="0">
                          <a:latin typeface="Calibri" pitchFamily="34" charset="0"/>
                        </a:rPr>
                        <a:t>.</a:t>
                      </a:r>
                      <a:r>
                        <a:rPr lang="vi-VN" sz="1100" b="0" baseline="0" dirty="0" smtClean="0">
                          <a:latin typeface="Calibri" pitchFamily="34" charset="0"/>
                        </a:rPr>
                        <a:t> </a:t>
                      </a:r>
                      <a:r>
                        <a:rPr lang="ro-RO" sz="1100" b="1" baseline="0" dirty="0" smtClean="0">
                          <a:solidFill>
                            <a:srgbClr val="FF0000"/>
                          </a:solidFill>
                        </a:rPr>
                        <a:t>(RIA)</a:t>
                      </a:r>
                      <a:endParaRPr lang="en-US" sz="1100" b="1" kern="1200" dirty="0" smtClean="0">
                        <a:solidFill>
                          <a:srgbClr val="FF0000"/>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100" b="1" dirty="0" smtClean="0"/>
                        <a:t>114,19</a:t>
                      </a:r>
                      <a:r>
                        <a:rPr lang="ro-RO" sz="1100" dirty="0" smtClean="0"/>
                        <a:t> /</a:t>
                      </a:r>
                      <a:r>
                        <a:rPr lang="ro-RO" sz="1100" baseline="0" dirty="0" smtClean="0"/>
                        <a:t> între 6-8 mil.</a:t>
                      </a:r>
                      <a:endParaRPr lang="ru-RU" sz="1100" dirty="0" smtClean="0"/>
                    </a:p>
                    <a:p>
                      <a:endParaRPr lang="ru-RU" sz="1100" b="1" dirty="0"/>
                    </a:p>
                  </a:txBody>
                  <a:tcPr anchor="ctr"/>
                </a:tc>
                <a:tc>
                  <a:txBody>
                    <a:bodyPr/>
                    <a:lstStyle/>
                    <a:p>
                      <a:pPr marL="285750" marR="0" lvl="0" indent="-285750" algn="ctr" defTabSz="914400" rtl="0" eaLnBrk="1" fontAlgn="auto" latinLnBrk="0" hangingPunct="1">
                        <a:lnSpc>
                          <a:spcPct val="115000"/>
                        </a:lnSpc>
                        <a:spcBef>
                          <a:spcPts val="0"/>
                        </a:spcBef>
                        <a:spcAft>
                          <a:spcPts val="1000"/>
                        </a:spcAft>
                        <a:buClrTx/>
                        <a:buSzTx/>
                        <a:buFont typeface="Wingdings" pitchFamily="2" charset="2"/>
                        <a:buChar char="Ø"/>
                        <a:tabLst/>
                        <a:defRPr/>
                      </a:pPr>
                      <a:r>
                        <a:rPr kumimoji="0" lang="en-US" sz="1100" u="none" strike="noStrike" kern="1200" cap="none" spc="0" normalizeH="0" baseline="0" noProof="0" dirty="0" smtClean="0">
                          <a:ln>
                            <a:noFill/>
                          </a:ln>
                          <a:effectLst/>
                          <a:uLnTx/>
                          <a:uFillTx/>
                          <a:latin typeface="Calibri" pitchFamily="34" charset="0"/>
                        </a:rPr>
                        <a:t>11.05.2016</a:t>
                      </a:r>
                      <a:r>
                        <a:rPr kumimoji="0" lang="ro-RO" sz="1100" u="none" strike="noStrike" kern="1200" cap="none" spc="0" normalizeH="0" baseline="0" noProof="0" dirty="0" smtClean="0">
                          <a:ln>
                            <a:noFill/>
                          </a:ln>
                          <a:effectLst/>
                          <a:uLnTx/>
                          <a:uFillTx/>
                          <a:latin typeface="Calibri" pitchFamily="34" charset="0"/>
                        </a:rPr>
                        <a:t> </a:t>
                      </a:r>
                      <a:endParaRPr kumimoji="0" lang="en-US" sz="1100" u="none" strike="noStrike" kern="1200" cap="none" spc="0" normalizeH="0" baseline="0" noProof="0" dirty="0" smtClean="0">
                        <a:ln>
                          <a:noFill/>
                        </a:ln>
                        <a:effectLst/>
                        <a:uLnTx/>
                        <a:uFillTx/>
                        <a:latin typeface="Calibri" pitchFamily="34" charset="0"/>
                      </a:endParaRPr>
                    </a:p>
                    <a:p>
                      <a:pPr marL="285750" indent="-285750" algn="ctr">
                        <a:lnSpc>
                          <a:spcPct val="115000"/>
                        </a:lnSpc>
                        <a:spcAft>
                          <a:spcPts val="1000"/>
                        </a:spcAft>
                        <a:buFont typeface="Wingdings" pitchFamily="2" charset="2"/>
                        <a:buChar char="Ø"/>
                      </a:pPr>
                      <a:r>
                        <a:rPr kumimoji="0" lang="ro-RO" sz="1100" u="none" strike="noStrike" kern="1200" cap="none" spc="0" normalizeH="0" baseline="0" noProof="0" dirty="0" smtClean="0">
                          <a:ln>
                            <a:noFill/>
                          </a:ln>
                          <a:effectLst/>
                          <a:uLnTx/>
                          <a:uFillTx/>
                          <a:latin typeface="Calibri" pitchFamily="34" charset="0"/>
                        </a:rPr>
                        <a:t>I</a:t>
                      </a:r>
                      <a:r>
                        <a:rPr kumimoji="0" lang="vi-VN" sz="1100" u="none" strike="noStrike" kern="1200" cap="none" spc="0" normalizeH="0" baseline="0" noProof="0" dirty="0" smtClean="0">
                          <a:ln>
                            <a:noFill/>
                          </a:ln>
                          <a:effectLst/>
                          <a:uLnTx/>
                          <a:uFillTx/>
                          <a:latin typeface="Calibri" pitchFamily="34" charset="0"/>
                        </a:rPr>
                        <a:t> </a:t>
                      </a:r>
                      <a:r>
                        <a:rPr kumimoji="0" lang="ro-RO" sz="1100" u="none" strike="noStrike" kern="1200" cap="none" spc="0" normalizeH="0" baseline="0" noProof="0" dirty="0" smtClean="0">
                          <a:ln>
                            <a:noFill/>
                          </a:ln>
                          <a:effectLst/>
                          <a:uLnTx/>
                          <a:uFillTx/>
                          <a:latin typeface="Calibri" pitchFamily="34" charset="0"/>
                        </a:rPr>
                        <a:t>. </a:t>
                      </a:r>
                      <a:r>
                        <a:rPr kumimoji="0" lang="vi-VN" sz="1100" u="none" strike="noStrike" kern="1200" cap="none" spc="0" normalizeH="0" baseline="0" noProof="0" dirty="0" smtClean="0">
                          <a:ln>
                            <a:noFill/>
                          </a:ln>
                          <a:effectLst/>
                          <a:uLnTx/>
                          <a:uFillTx/>
                          <a:latin typeface="Calibri" pitchFamily="34" charset="0"/>
                        </a:rPr>
                        <a:t>Prima etapă: </a:t>
                      </a:r>
                      <a:r>
                        <a:rPr lang="en-US" sz="1100" dirty="0" smtClean="0">
                          <a:latin typeface="Calibri" pitchFamily="34" charset="0"/>
                        </a:rPr>
                        <a:t>27.10.2016</a:t>
                      </a:r>
                      <a:endParaRPr lang="ro-RO" sz="1100" dirty="0" smtClean="0">
                        <a:latin typeface="Calibri" pitchFamily="34" charset="0"/>
                      </a:endParaRPr>
                    </a:p>
                    <a:p>
                      <a:pPr marL="285750" marR="0" indent="-285750" algn="ctr" defTabSz="914400" rtl="0" eaLnBrk="1" fontAlgn="auto" latinLnBrk="0" hangingPunct="1">
                        <a:lnSpc>
                          <a:spcPct val="115000"/>
                        </a:lnSpc>
                        <a:spcBef>
                          <a:spcPts val="0"/>
                        </a:spcBef>
                        <a:spcAft>
                          <a:spcPts val="1000"/>
                        </a:spcAft>
                        <a:buClrTx/>
                        <a:buSzTx/>
                        <a:buFontTx/>
                        <a:buNone/>
                        <a:tabLst/>
                        <a:defRPr/>
                      </a:pPr>
                      <a:r>
                        <a:rPr kumimoji="0" lang="en-US" sz="1100" u="none" strike="noStrike" kern="1200" cap="none" spc="0" normalizeH="0" baseline="0" noProof="0" dirty="0" smtClean="0">
                          <a:ln>
                            <a:noFill/>
                          </a:ln>
                          <a:effectLst/>
                          <a:uLnTx/>
                          <a:uFillTx/>
                          <a:latin typeface="Calibri" pitchFamily="34" charset="0"/>
                        </a:rPr>
                        <a:t>II.</a:t>
                      </a:r>
                      <a:r>
                        <a:rPr kumimoji="0" lang="ro-RO" sz="1100" u="none" strike="noStrike" kern="1200" cap="none" spc="0" normalizeH="0" baseline="0" noProof="0" dirty="0" smtClean="0">
                          <a:ln>
                            <a:noFill/>
                          </a:ln>
                          <a:effectLst/>
                          <a:uLnTx/>
                          <a:uFillTx/>
                          <a:latin typeface="Calibri" pitchFamily="34" charset="0"/>
                        </a:rPr>
                        <a:t> </a:t>
                      </a:r>
                      <a:r>
                        <a:rPr kumimoji="0" lang="vi-VN" sz="1100" u="none" strike="noStrike" kern="1200" cap="none" spc="0" normalizeH="0" baseline="0" noProof="0" dirty="0" smtClean="0">
                          <a:ln>
                            <a:noFill/>
                          </a:ln>
                          <a:effectLst/>
                          <a:uLnTx/>
                          <a:uFillTx/>
                          <a:latin typeface="Calibri" pitchFamily="34" charset="0"/>
                        </a:rPr>
                        <a:t>A 2-a etapă: </a:t>
                      </a:r>
                      <a:r>
                        <a:rPr lang="en-US" sz="1100" dirty="0" smtClean="0">
                          <a:latin typeface="Calibri" pitchFamily="34" charset="0"/>
                        </a:rPr>
                        <a:t>04.05.2017</a:t>
                      </a:r>
                      <a:endParaRPr lang="ru-RU" sz="1100" i="0" dirty="0">
                        <a:latin typeface="Calibri" pitchFamily="34" charset="0"/>
                        <a:ea typeface="Times New Roman"/>
                        <a:cs typeface="Times New Roman"/>
                      </a:endParaRPr>
                    </a:p>
                  </a:txBody>
                  <a:tcPr marL="114300" marR="114300" marT="0" marB="0"/>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20688"/>
            <a:ext cx="8229600" cy="576064"/>
          </a:xfrm>
        </p:spPr>
        <p:txBody>
          <a:bodyPr>
            <a:normAutofit fontScale="90000"/>
          </a:bodyPr>
          <a:lstStyle/>
          <a:p>
            <a:r>
              <a:rPr lang="en-US" sz="2000" b="1" dirty="0" smtClean="0">
                <a:solidFill>
                  <a:srgbClr val="FF0000"/>
                </a:solidFill>
              </a:rPr>
              <a:t>BIOTECHNOLOGY</a:t>
            </a:r>
            <a:br>
              <a:rPr lang="en-US" sz="2000" b="1" dirty="0" smtClean="0">
                <a:solidFill>
                  <a:srgbClr val="FF0000"/>
                </a:solidFill>
              </a:rPr>
            </a:br>
            <a:r>
              <a:rPr lang="en-US" sz="2000" b="1" dirty="0" smtClean="0">
                <a:solidFill>
                  <a:srgbClr val="0000FF"/>
                </a:solidFill>
              </a:rPr>
              <a:t> (BIOTEHNOLOGIE)</a:t>
            </a:r>
            <a:endParaRPr lang="ru-RU" dirty="0">
              <a:solidFill>
                <a:srgbClr val="0000FF"/>
              </a:solidFill>
            </a:endParaRPr>
          </a:p>
        </p:txBody>
      </p:sp>
      <p:pic>
        <p:nvPicPr>
          <p:cNvPr id="1026" name="Picture 2"/>
          <p:cNvPicPr>
            <a:picLocks noChangeAspect="1" noChangeArrowheads="1"/>
          </p:cNvPicPr>
          <p:nvPr/>
        </p:nvPicPr>
        <p:blipFill>
          <a:blip r:embed="rId2" cstate="print"/>
          <a:srcRect/>
          <a:stretch>
            <a:fillRect/>
          </a:stretch>
        </p:blipFill>
        <p:spPr bwMode="auto">
          <a:xfrm>
            <a:off x="251520" y="2132856"/>
            <a:ext cx="8690223" cy="3888432"/>
          </a:xfrm>
          <a:prstGeom prst="rect">
            <a:avLst/>
          </a:prstGeom>
          <a:noFill/>
          <a:ln w="9525">
            <a:noFill/>
            <a:miter lim="800000"/>
            <a:headEnd/>
            <a:tailEnd/>
          </a:ln>
        </p:spPr>
      </p:pic>
      <p:sp>
        <p:nvSpPr>
          <p:cNvPr id="5" name="Содержимое 2"/>
          <p:cNvSpPr>
            <a:spLocks noGrp="1"/>
          </p:cNvSpPr>
          <p:nvPr>
            <p:ph idx="1"/>
          </p:nvPr>
        </p:nvSpPr>
        <p:spPr>
          <a:xfrm>
            <a:off x="539552" y="1124744"/>
            <a:ext cx="8229600" cy="936104"/>
          </a:xfrm>
        </p:spPr>
        <p:txBody>
          <a:bodyPr>
            <a:noAutofit/>
          </a:bodyPr>
          <a:lstStyle/>
          <a:p>
            <a:pPr>
              <a:buNone/>
            </a:pPr>
            <a:r>
              <a:rPr lang="en-US" sz="1600" b="1" dirty="0" smtClean="0">
                <a:solidFill>
                  <a:srgbClr val="00B0F0"/>
                </a:solidFill>
              </a:rPr>
              <a:t>=&gt;&gt;&gt;</a:t>
            </a:r>
            <a:r>
              <a:rPr lang="ro-RO" sz="1600" b="1" dirty="0" smtClean="0">
                <a:solidFill>
                  <a:srgbClr val="00B0F0"/>
                </a:solidFill>
              </a:rPr>
              <a:t> Accent pe</a:t>
            </a:r>
            <a:r>
              <a:rPr lang="en-US" sz="1600" b="1" dirty="0" smtClean="0">
                <a:solidFill>
                  <a:srgbClr val="00B0F0"/>
                </a:solidFill>
              </a:rPr>
              <a:t>: </a:t>
            </a:r>
          </a:p>
          <a:p>
            <a:pPr indent="-250825">
              <a:buFontTx/>
              <a:buChar char="-"/>
            </a:pPr>
            <a:r>
              <a:rPr lang="en-US" sz="1600" dirty="0" smtClean="0">
                <a:latin typeface="Arial" pitchFamily="34" charset="0"/>
                <a:cs typeface="Arial" pitchFamily="34" charset="0"/>
              </a:rPr>
              <a:t>face</a:t>
            </a:r>
            <a:r>
              <a:rPr lang="ro-RO" sz="1600" dirty="0" smtClean="0">
                <a:latin typeface="Arial" pitchFamily="34" charset="0"/>
                <a:cs typeface="Arial" pitchFamily="34" charset="0"/>
              </a:rPr>
              <a:t>rea</a:t>
            </a:r>
            <a:r>
              <a:rPr lang="en-US" sz="1600" dirty="0" smtClean="0">
                <a:latin typeface="Arial" pitchFamily="34" charset="0"/>
                <a:cs typeface="Arial" pitchFamily="34" charset="0"/>
              </a:rPr>
              <a:t> leg</a:t>
            </a:r>
            <a:r>
              <a:rPr lang="ro-RO" sz="1600" dirty="0" smtClean="0">
                <a:latin typeface="Arial" pitchFamily="34" charset="0"/>
                <a:cs typeface="Arial" pitchFamily="34" charset="0"/>
              </a:rPr>
              <a:t>ăturii între </a:t>
            </a:r>
            <a:r>
              <a:rPr lang="vi-VN" sz="1600" dirty="0" smtClean="0">
                <a:latin typeface="Arial" pitchFamily="34" charset="0"/>
                <a:cs typeface="Arial" pitchFamily="34" charset="0"/>
              </a:rPr>
              <a:t>laborator </a:t>
            </a:r>
            <a:r>
              <a:rPr lang="ro-RO" sz="1600" dirty="0" smtClean="0">
                <a:latin typeface="Arial" pitchFamily="34" charset="0"/>
                <a:cs typeface="Arial" pitchFamily="34" charset="0"/>
              </a:rPr>
              <a:t>și</a:t>
            </a:r>
            <a:r>
              <a:rPr lang="vi-VN" sz="1600" dirty="0" smtClean="0">
                <a:latin typeface="Arial" pitchFamily="34" charset="0"/>
                <a:cs typeface="Arial" pitchFamily="34" charset="0"/>
              </a:rPr>
              <a:t> piață</a:t>
            </a:r>
            <a:endParaRPr lang="ro-RO" sz="1600" dirty="0" smtClean="0">
              <a:latin typeface="Arial" pitchFamily="34" charset="0"/>
              <a:cs typeface="Arial" pitchFamily="34" charset="0"/>
            </a:endParaRPr>
          </a:p>
          <a:p>
            <a:pPr indent="-250825">
              <a:buFontTx/>
              <a:buChar char="-"/>
            </a:pPr>
            <a:r>
              <a:rPr lang="vi-VN" sz="1600" dirty="0" smtClean="0">
                <a:latin typeface="Arial" pitchFamily="34" charset="0"/>
                <a:cs typeface="Arial" pitchFamily="34" charset="0"/>
              </a:rPr>
              <a:t>accelera</a:t>
            </a:r>
            <a:r>
              <a:rPr lang="ro-RO" sz="1600" dirty="0" smtClean="0">
                <a:latin typeface="Arial" pitchFamily="34" charset="0"/>
                <a:cs typeface="Arial" pitchFamily="34" charset="0"/>
              </a:rPr>
              <a:t>rea</a:t>
            </a:r>
            <a:r>
              <a:rPr lang="vi-VN" sz="1600" dirty="0" smtClean="0">
                <a:latin typeface="Arial" pitchFamily="34" charset="0"/>
                <a:cs typeface="Arial" pitchFamily="34" charset="0"/>
              </a:rPr>
              <a:t> inovați</a:t>
            </a:r>
            <a:r>
              <a:rPr lang="ro-RO" sz="1600" dirty="0" smtClean="0">
                <a:latin typeface="Arial" pitchFamily="34" charset="0"/>
                <a:cs typeface="Arial" pitchFamily="34" charset="0"/>
              </a:rPr>
              <a:t>ei</a:t>
            </a:r>
            <a:r>
              <a:rPr lang="vi-VN" sz="1600" dirty="0" smtClean="0">
                <a:latin typeface="Arial" pitchFamily="34" charset="0"/>
                <a:cs typeface="Arial" pitchFamily="34" charset="0"/>
              </a:rPr>
              <a:t>, dezvoltarea noi</a:t>
            </a:r>
            <a:r>
              <a:rPr lang="ro-RO" sz="1600" dirty="0" smtClean="0">
                <a:latin typeface="Arial" pitchFamily="34" charset="0"/>
                <a:cs typeface="Arial" pitchFamily="34" charset="0"/>
              </a:rPr>
              <a:t>lor</a:t>
            </a:r>
            <a:r>
              <a:rPr lang="vi-VN" sz="1600" dirty="0" smtClean="0">
                <a:latin typeface="Arial" pitchFamily="34" charset="0"/>
                <a:cs typeface="Arial" pitchFamily="34" charset="0"/>
              </a:rPr>
              <a:t> concepte </a:t>
            </a:r>
            <a:r>
              <a:rPr lang="ro-RO" sz="1600" dirty="0" smtClean="0">
                <a:latin typeface="Arial" pitchFamily="34" charset="0"/>
                <a:cs typeface="Arial" pitchFamily="34" charset="0"/>
              </a:rPr>
              <a:t>de </a:t>
            </a:r>
            <a:r>
              <a:rPr lang="vi-VN" sz="1600" dirty="0" smtClean="0">
                <a:latin typeface="Arial" pitchFamily="34" charset="0"/>
                <a:cs typeface="Arial" pitchFamily="34" charset="0"/>
              </a:rPr>
              <a:t>bioproces</a:t>
            </a:r>
            <a:r>
              <a:rPr lang="ro-RO" sz="1600" dirty="0" smtClean="0">
                <a:latin typeface="Arial" pitchFamily="34" charset="0"/>
                <a:cs typeface="Arial" pitchFamily="34" charset="0"/>
              </a:rPr>
              <a:t>are</a:t>
            </a:r>
            <a:r>
              <a:rPr lang="vi-VN" sz="1600" dirty="0" smtClean="0">
                <a:latin typeface="Arial" pitchFamily="34" charset="0"/>
                <a:cs typeface="Arial" pitchFamily="34" charset="0"/>
              </a:rPr>
              <a:t>,</a:t>
            </a:r>
            <a:r>
              <a:rPr lang="ro-RO" sz="1600" dirty="0" smtClean="0">
                <a:latin typeface="Arial" pitchFamily="34" charset="0"/>
                <a:cs typeface="Arial" pitchFamily="34" charset="0"/>
              </a:rPr>
              <a:t> i</a:t>
            </a:r>
            <a:r>
              <a:rPr lang="vi-VN" sz="1600" dirty="0" smtClean="0">
                <a:latin typeface="Arial" pitchFamily="34" charset="0"/>
                <a:cs typeface="Arial" pitchFamily="34" charset="0"/>
              </a:rPr>
              <a:t>ntegrarea îmbunătățită a datelor și valorificare</a:t>
            </a:r>
            <a:r>
              <a:rPr lang="ro-RO" sz="1600" dirty="0" smtClean="0">
                <a:latin typeface="Arial" pitchFamily="34" charset="0"/>
                <a:cs typeface="Arial" pitchFamily="34" charset="0"/>
              </a:rPr>
              <a:t>a</a:t>
            </a:r>
            <a:r>
              <a:rPr lang="vi-VN" sz="1600" dirty="0" smtClean="0">
                <a:latin typeface="Arial" pitchFamily="34" charset="0"/>
                <a:cs typeface="Arial" pitchFamily="34" charset="0"/>
              </a:rPr>
              <a:t> noilor tehnici de producție</a:t>
            </a:r>
            <a:endParaRPr lang="ru-RU" sz="1600" dirty="0">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ChangeArrowheads="1"/>
          </p:cNvSpPr>
          <p:nvPr/>
        </p:nvSpPr>
        <p:spPr bwMode="auto">
          <a:xfrm>
            <a:off x="357188" y="548680"/>
            <a:ext cx="83534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ro-RO" altLang="en-US" sz="2400" b="1" dirty="0">
                <a:solidFill>
                  <a:srgbClr val="002060"/>
                </a:solidFill>
                <a:latin typeface="Calibri Light" pitchFamily="34" charset="0"/>
              </a:rPr>
              <a:t>Pilonii Programul</a:t>
            </a:r>
            <a:r>
              <a:rPr lang="en-US" altLang="en-US" sz="2400" b="1" dirty="0" err="1">
                <a:solidFill>
                  <a:srgbClr val="002060"/>
                </a:solidFill>
                <a:latin typeface="Calibri Light" pitchFamily="34" charset="0"/>
              </a:rPr>
              <a:t>ui</a:t>
            </a:r>
            <a:r>
              <a:rPr lang="ro-RO" altLang="en-US" sz="2400" b="1" dirty="0">
                <a:solidFill>
                  <a:srgbClr val="002060"/>
                </a:solidFill>
                <a:latin typeface="Calibri Light" pitchFamily="34" charset="0"/>
              </a:rPr>
              <a:t> </a:t>
            </a:r>
            <a:r>
              <a:rPr lang="ro-RO" altLang="en-US" sz="2400" b="1" dirty="0" smtClean="0">
                <a:solidFill>
                  <a:srgbClr val="002060"/>
                </a:solidFill>
                <a:latin typeface="Calibri Light" pitchFamily="34" charset="0"/>
              </a:rPr>
              <a:t>OR</a:t>
            </a:r>
            <a:r>
              <a:rPr lang="en-US" altLang="en-US" sz="2400" b="1" dirty="0" smtClean="0">
                <a:solidFill>
                  <a:srgbClr val="002060"/>
                </a:solidFill>
                <a:latin typeface="Calibri Light" pitchFamily="34" charset="0"/>
              </a:rPr>
              <a:t>I</a:t>
            </a:r>
            <a:r>
              <a:rPr lang="ro-RO" altLang="en-US" sz="2400" b="1" dirty="0" smtClean="0">
                <a:solidFill>
                  <a:srgbClr val="002060"/>
                </a:solidFill>
                <a:latin typeface="Calibri Light" pitchFamily="34" charset="0"/>
              </a:rPr>
              <a:t>ZONT-2020</a:t>
            </a:r>
            <a:endParaRPr lang="en-US" altLang="en-US" sz="2400" b="1" dirty="0">
              <a:solidFill>
                <a:srgbClr val="002060"/>
              </a:solidFill>
              <a:latin typeface="Calibri Light"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900113" y="1052736"/>
            <a:ext cx="7343775" cy="4905152"/>
          </a:xfrm>
          <a:prstGeom prst="rect">
            <a:avLst/>
          </a:prstGeom>
          <a:noFill/>
          <a:ln w="9525">
            <a:noFill/>
            <a:miter lim="800000"/>
            <a:headEnd/>
            <a:tailEnd/>
          </a:ln>
        </p:spPr>
      </p:pic>
    </p:spTree>
    <p:extLst>
      <p:ext uri="{BB962C8B-B14F-4D97-AF65-F5344CB8AC3E}">
        <p14:creationId xmlns:p14="http://schemas.microsoft.com/office/powerpoint/2010/main" val="38501284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27418" y="903040"/>
            <a:ext cx="2876430" cy="660400"/>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FF0000"/>
                </a:solidFill>
              </a:rPr>
              <a:t>Leg</a:t>
            </a:r>
            <a:r>
              <a:rPr lang="ro-RO" b="1" dirty="0" smtClean="0">
                <a:solidFill>
                  <a:srgbClr val="FF0000"/>
                </a:solidFill>
              </a:rPr>
              <a:t>ă</a:t>
            </a:r>
            <a:r>
              <a:rPr lang="en-US" b="1" dirty="0" err="1" smtClean="0">
                <a:solidFill>
                  <a:srgbClr val="FF0000"/>
                </a:solidFill>
              </a:rPr>
              <a:t>turi</a:t>
            </a:r>
            <a:r>
              <a:rPr lang="en-US" b="1" dirty="0" smtClean="0">
                <a:solidFill>
                  <a:srgbClr val="FF0000"/>
                </a:solidFill>
              </a:rPr>
              <a:t> utile:</a:t>
            </a:r>
            <a:endParaRPr lang="en-US" b="1" dirty="0">
              <a:solidFill>
                <a:srgbClr val="FF0000"/>
              </a:solidFill>
            </a:endParaRPr>
          </a:p>
        </p:txBody>
      </p:sp>
      <p:sp>
        <p:nvSpPr>
          <p:cNvPr id="5" name="Content Placeholder 2"/>
          <p:cNvSpPr txBox="1">
            <a:spLocks/>
          </p:cNvSpPr>
          <p:nvPr/>
        </p:nvSpPr>
        <p:spPr>
          <a:xfrm>
            <a:off x="179512" y="1556792"/>
            <a:ext cx="8784976" cy="4248472"/>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ro-RO" sz="2000" dirty="0" smtClean="0"/>
              <a:t>O</a:t>
            </a:r>
            <a:r>
              <a:rPr lang="en-US" sz="2000" dirty="0" err="1" smtClean="0"/>
              <a:t>rizon</a:t>
            </a:r>
            <a:r>
              <a:rPr lang="ro-RO" sz="2000" dirty="0" smtClean="0"/>
              <a:t>t</a:t>
            </a:r>
            <a:r>
              <a:rPr lang="en-US" sz="2000" dirty="0" smtClean="0"/>
              <a:t> 2020:</a:t>
            </a:r>
            <a:endParaRPr lang="ro-RO" sz="2000" dirty="0" smtClean="0"/>
          </a:p>
          <a:p>
            <a:pPr>
              <a:buNone/>
            </a:pPr>
            <a:r>
              <a:rPr lang="ro-RO" sz="2000" dirty="0" smtClean="0">
                <a:ln>
                  <a:solidFill>
                    <a:srgbClr val="7030A0"/>
                  </a:solidFill>
                </a:ln>
                <a:solidFill>
                  <a:srgbClr val="002060"/>
                </a:solidFill>
                <a:hlinkClick r:id="rId2"/>
              </a:rPr>
              <a:t>http://www.h2020.md/</a:t>
            </a:r>
            <a:endParaRPr lang="ro-RO" sz="2000" dirty="0" smtClean="0">
              <a:ln>
                <a:solidFill>
                  <a:srgbClr val="7030A0"/>
                </a:solidFill>
              </a:ln>
              <a:solidFill>
                <a:srgbClr val="002060"/>
              </a:solidFill>
            </a:endParaRPr>
          </a:p>
          <a:p>
            <a:pPr>
              <a:buNone/>
            </a:pPr>
            <a:endParaRPr lang="ro-RO" sz="2000" dirty="0" smtClean="0">
              <a:ln>
                <a:solidFill>
                  <a:srgbClr val="7030A0"/>
                </a:solidFill>
              </a:ln>
              <a:solidFill>
                <a:srgbClr val="002060"/>
              </a:solidFill>
            </a:endParaRPr>
          </a:p>
          <a:p>
            <a:r>
              <a:rPr lang="ro-RO" sz="2000" dirty="0" smtClean="0"/>
              <a:t>Centrul Proiecte Internaționale</a:t>
            </a:r>
            <a:r>
              <a:rPr lang="en-US" sz="2000" dirty="0" smtClean="0"/>
              <a:t>:</a:t>
            </a:r>
            <a:endParaRPr lang="ro-RO" sz="2000" dirty="0" smtClean="0"/>
          </a:p>
          <a:p>
            <a:pPr>
              <a:buNone/>
            </a:pPr>
            <a:r>
              <a:rPr lang="en-US" sz="2000" dirty="0" smtClean="0">
                <a:ln>
                  <a:solidFill>
                    <a:srgbClr val="7030A0"/>
                  </a:solidFill>
                </a:ln>
                <a:solidFill>
                  <a:srgbClr val="002060"/>
                </a:solidFill>
                <a:hlinkClick r:id="rId3"/>
              </a:rPr>
              <a:t>http://cpi.asm.md/</a:t>
            </a:r>
            <a:endParaRPr lang="ro-RO" sz="2000" dirty="0" smtClean="0">
              <a:ln>
                <a:solidFill>
                  <a:srgbClr val="7030A0"/>
                </a:solidFill>
              </a:ln>
              <a:solidFill>
                <a:srgbClr val="002060"/>
              </a:solidFill>
            </a:endParaRPr>
          </a:p>
          <a:p>
            <a:pPr>
              <a:buNone/>
            </a:pPr>
            <a:endParaRPr lang="ro-RO" sz="2000" dirty="0" smtClean="0">
              <a:ln>
                <a:solidFill>
                  <a:srgbClr val="7030A0"/>
                </a:solidFill>
              </a:ln>
              <a:solidFill>
                <a:srgbClr val="002060"/>
              </a:solidFill>
            </a:endParaRPr>
          </a:p>
          <a:p>
            <a:r>
              <a:rPr lang="ro-RO" sz="2000" dirty="0" smtClean="0"/>
              <a:t>Apeluri pe Participant Portal</a:t>
            </a:r>
            <a:r>
              <a:rPr lang="en-US" sz="2000" dirty="0" smtClean="0"/>
              <a:t>:</a:t>
            </a:r>
            <a:endParaRPr lang="ro-RO" sz="2000" dirty="0" smtClean="0"/>
          </a:p>
          <a:p>
            <a:pPr>
              <a:buNone/>
            </a:pPr>
            <a:r>
              <a:rPr lang="ro-RO" sz="2000" dirty="0" smtClean="0">
                <a:ln>
                  <a:solidFill>
                    <a:srgbClr val="7030A0"/>
                  </a:solidFill>
                </a:ln>
                <a:solidFill>
                  <a:srgbClr val="002060"/>
                </a:solidFill>
                <a:hlinkClick r:id="rId4"/>
              </a:rPr>
              <a:t>Calls</a:t>
            </a:r>
            <a:endParaRPr lang="ro-RO" sz="2000" dirty="0" smtClean="0">
              <a:ln>
                <a:solidFill>
                  <a:srgbClr val="7030A0"/>
                </a:solidFill>
              </a:ln>
              <a:solidFill>
                <a:srgbClr val="002060"/>
              </a:solidFill>
            </a:endParaRPr>
          </a:p>
          <a:p>
            <a:pPr>
              <a:buNone/>
            </a:pPr>
            <a:endParaRPr lang="ro-RO" sz="2000" dirty="0" smtClean="0">
              <a:ln>
                <a:solidFill>
                  <a:srgbClr val="7030A0"/>
                </a:solidFill>
              </a:ln>
              <a:solidFill>
                <a:srgbClr val="002060"/>
              </a:solidFill>
            </a:endParaRPr>
          </a:p>
          <a:p>
            <a:r>
              <a:rPr lang="ro-RO" sz="2000" dirty="0" smtClean="0"/>
              <a:t>Programul de lucru NMBP</a:t>
            </a:r>
            <a:r>
              <a:rPr lang="en-US" sz="2000" dirty="0" smtClean="0"/>
              <a:t>:</a:t>
            </a:r>
            <a:endParaRPr lang="ro-RO" sz="2000" dirty="0" smtClean="0"/>
          </a:p>
          <a:p>
            <a:pPr>
              <a:buNone/>
            </a:pPr>
            <a:r>
              <a:rPr lang="ro-RO" sz="2000" b="1" dirty="0" smtClean="0">
                <a:latin typeface="Calibri" pitchFamily="34" charset="0"/>
                <a:hlinkClick r:id="rId5"/>
              </a:rPr>
              <a:t>Work Programme 2016-2017 (NMBP)</a:t>
            </a:r>
            <a:endParaRPr lang="ro-RO" sz="2000" b="1" dirty="0" smtClean="0"/>
          </a:p>
          <a:p>
            <a:endParaRPr lang="ru-RU" sz="2000" dirty="0" smtClean="0"/>
          </a:p>
          <a:p>
            <a:r>
              <a:rPr lang="en-US" sz="2000" dirty="0" smtClean="0"/>
              <a:t>Horizon 2020:</a:t>
            </a:r>
            <a:endParaRPr lang="ro-RO" sz="2000" dirty="0" smtClean="0"/>
          </a:p>
          <a:p>
            <a:pPr>
              <a:buNone/>
            </a:pPr>
            <a:r>
              <a:rPr lang="en-US" sz="2000" b="1" dirty="0" smtClean="0">
                <a:hlinkClick r:id="rId6"/>
              </a:rPr>
              <a:t>http://ec.europa.eu/research/horizon2020/index_en.cfm </a:t>
            </a:r>
            <a:endParaRPr lang="en-US" sz="2000" b="1" dirty="0" smtClean="0"/>
          </a:p>
          <a:p>
            <a:endParaRPr lang="ru-RU" sz="2000" dirty="0" smtClean="0"/>
          </a:p>
          <a:p>
            <a:r>
              <a:rPr lang="en-US" sz="2000" dirty="0" smtClean="0"/>
              <a:t>Participant Portal -</a:t>
            </a:r>
            <a:r>
              <a:rPr lang="ro-RO" sz="2000" dirty="0" smtClean="0"/>
              <a:t> </a:t>
            </a:r>
            <a:r>
              <a:rPr lang="en-US" sz="2000" dirty="0" smtClean="0"/>
              <a:t>Funding Opportunities and support services: </a:t>
            </a:r>
          </a:p>
          <a:p>
            <a:pPr>
              <a:buNone/>
            </a:pPr>
            <a:r>
              <a:rPr lang="ro-RO" sz="2000" dirty="0" smtClean="0">
                <a:ln>
                  <a:solidFill>
                    <a:srgbClr val="7030A0"/>
                  </a:solidFill>
                </a:ln>
                <a:solidFill>
                  <a:srgbClr val="002060"/>
                </a:solidFill>
                <a:hlinkClick r:id="rId7"/>
              </a:rPr>
              <a:t>http://ec.europa.eu/research/participants/portal/desktop/en/home.html</a:t>
            </a:r>
            <a:endParaRPr lang="ro-RO" sz="2000" dirty="0" smtClean="0">
              <a:ln>
                <a:solidFill>
                  <a:srgbClr val="7030A0"/>
                </a:solidFill>
              </a:ln>
              <a:solidFill>
                <a:srgbClr val="002060"/>
              </a:solidFill>
            </a:endParaRPr>
          </a:p>
          <a:p>
            <a:pPr>
              <a:buNone/>
            </a:pPr>
            <a:endParaRPr lang="ro-RO" sz="2000" dirty="0" smtClean="0">
              <a:ln>
                <a:solidFill>
                  <a:srgbClr val="7030A0"/>
                </a:solidFill>
              </a:ln>
              <a:solidFill>
                <a:srgbClr val="002060"/>
              </a:solidFill>
            </a:endParaRPr>
          </a:p>
          <a:p>
            <a:pPr>
              <a:buNone/>
            </a:pPr>
            <a:endParaRPr lang="ro-RO" sz="2000" dirty="0" smtClean="0">
              <a:ln>
                <a:solidFill>
                  <a:srgbClr val="7030A0"/>
                </a:solidFill>
              </a:ln>
              <a:solidFill>
                <a:srgbClr val="002060"/>
              </a:solidFill>
            </a:endParaRPr>
          </a:p>
          <a:p>
            <a:endParaRPr lang="ro-RO" sz="2000" dirty="0" smtClean="0">
              <a:ln>
                <a:solidFill>
                  <a:srgbClr val="7030A0"/>
                </a:solidFill>
              </a:ln>
              <a:solidFill>
                <a:srgbClr val="002060"/>
              </a:solidFill>
            </a:endParaRPr>
          </a:p>
        </p:txBody>
      </p:sp>
    </p:spTree>
    <p:extLst>
      <p:ext uri="{BB962C8B-B14F-4D97-AF65-F5344CB8AC3E}">
        <p14:creationId xmlns:p14="http://schemas.microsoft.com/office/powerpoint/2010/main" val="206479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9"/>
          <p:cNvSpPr>
            <a:spLocks noGrp="1"/>
          </p:cNvSpPr>
          <p:nvPr>
            <p:ph type="title"/>
          </p:nvPr>
        </p:nvSpPr>
        <p:spPr>
          <a:xfrm>
            <a:off x="4499993" y="1196752"/>
            <a:ext cx="4320480" cy="1440160"/>
          </a:xfrm>
        </p:spPr>
        <p:txBody>
          <a:bodyPr>
            <a:noAutofit/>
          </a:bodyPr>
          <a:lstStyle/>
          <a:p>
            <a:pPr algn="ctr"/>
            <a:r>
              <a:rPr lang="ro-RO" sz="2800" b="1" dirty="0" smtClean="0">
                <a:solidFill>
                  <a:srgbClr val="002060"/>
                </a:solidFill>
                <a:latin typeface="Arial" panose="020B0604020202020204" pitchFamily="34" charset="0"/>
                <a:cs typeface="Arial" panose="020B0604020202020204" pitchFamily="34" charset="0"/>
              </a:rPr>
              <a:t>Valorificați-vă ideile</a:t>
            </a:r>
            <a:r>
              <a:rPr lang="en-US" sz="2800" b="1" dirty="0" smtClean="0">
                <a:solidFill>
                  <a:srgbClr val="002060"/>
                </a:solidFill>
                <a:latin typeface="Arial" panose="020B0604020202020204" pitchFamily="34" charset="0"/>
                <a:cs typeface="Arial" panose="020B0604020202020204" pitchFamily="34" charset="0"/>
              </a:rPr>
              <a:t> !!!</a:t>
            </a:r>
            <a:endParaRPr lang="en-US" sz="2800" dirty="0">
              <a:solidFill>
                <a:srgbClr val="002060"/>
              </a:solidFill>
              <a:latin typeface="Arial" panose="020B0604020202020204" pitchFamily="34" charset="0"/>
              <a:cs typeface="Arial" panose="020B0604020202020204" pitchFamily="34" charset="0"/>
            </a:endParaRPr>
          </a:p>
        </p:txBody>
      </p:sp>
      <p:sp>
        <p:nvSpPr>
          <p:cNvPr id="6" name="Номер слайда 7"/>
          <p:cNvSpPr>
            <a:spLocks noGrp="1"/>
          </p:cNvSpPr>
          <p:nvPr>
            <p:ph type="sldNum" sz="quarter" idx="12"/>
          </p:nvPr>
        </p:nvSpPr>
        <p:spPr>
          <a:xfrm>
            <a:off x="7848123" y="5819138"/>
            <a:ext cx="660913" cy="227309"/>
          </a:xfrm>
        </p:spPr>
        <p:txBody>
          <a:bodyPr/>
          <a:lstStyle/>
          <a:p>
            <a:fld id="{519954A3-9DFD-4C44-94BA-B95130A3BA1C}" type="slidenum">
              <a:rPr lang="en-US" smtClean="0"/>
              <a:pPr/>
              <a:t>21</a:t>
            </a:fld>
            <a:endParaRPr lang="en-US" dirty="0"/>
          </a:p>
        </p:txBody>
      </p:sp>
      <p:pic>
        <p:nvPicPr>
          <p:cNvPr id="7170" name="Picture 2" descr="http://www.esfandiari.net/wp-content/uploads/2015/11/new_idea.png.jpg"/>
          <p:cNvPicPr>
            <a:picLocks noChangeAspect="1" noChangeArrowheads="1"/>
          </p:cNvPicPr>
          <p:nvPr/>
        </p:nvPicPr>
        <p:blipFill>
          <a:blip r:embed="rId2" cstate="print"/>
          <a:srcRect/>
          <a:stretch>
            <a:fillRect/>
          </a:stretch>
        </p:blipFill>
        <p:spPr bwMode="auto">
          <a:xfrm>
            <a:off x="1" y="908720"/>
            <a:ext cx="4499992" cy="3523648"/>
          </a:xfrm>
          <a:prstGeom prst="rect">
            <a:avLst/>
          </a:prstGeom>
          <a:noFill/>
        </p:spPr>
      </p:pic>
      <p:sp>
        <p:nvSpPr>
          <p:cNvPr id="7" name="Подзаголовок 2"/>
          <p:cNvSpPr txBox="1">
            <a:spLocks/>
          </p:cNvSpPr>
          <p:nvPr/>
        </p:nvSpPr>
        <p:spPr>
          <a:xfrm>
            <a:off x="3347864" y="3861048"/>
            <a:ext cx="5517393" cy="2088232"/>
          </a:xfrm>
          <a:prstGeom prst="rect">
            <a:avLst/>
          </a:prstGeom>
        </p:spPr>
        <p:txBody>
          <a:bodyPr vert="horz" lIns="91440" tIns="45720" rIns="91440" bIns="45720" rtlCol="0">
            <a:noAutofit/>
          </a:bodyPr>
          <a:lstStyle/>
          <a:p>
            <a:pPr marL="342900" marR="0" lvl="0" indent="-342900" algn="r"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1" i="0" u="none" strike="noStrike" kern="1200" cap="none" spc="0" normalizeH="0" baseline="0" noProof="0" smtClean="0">
                <a:ln>
                  <a:noFill/>
                </a:ln>
                <a:solidFill>
                  <a:schemeClr val="accent2">
                    <a:lumMod val="50000"/>
                  </a:schemeClr>
                </a:solidFill>
                <a:effectLst/>
                <a:uLnTx/>
                <a:uFillTx/>
                <a:latin typeface="+mn-lt"/>
                <a:ea typeface="+mn-ea"/>
                <a:cs typeface="+mn-cs"/>
              </a:rPr>
              <a:t>Vod</a:t>
            </a:r>
            <a:r>
              <a:rPr kumimoji="0" lang="ro-RO" sz="1800" b="1" i="0" u="none" strike="noStrike" kern="1200" cap="none" spc="0" normalizeH="0" baseline="0" noProof="0" smtClean="0">
                <a:ln>
                  <a:noFill/>
                </a:ln>
                <a:solidFill>
                  <a:schemeClr val="accent2">
                    <a:lumMod val="50000"/>
                  </a:schemeClr>
                </a:solidFill>
                <a:effectLst/>
                <a:uLnTx/>
                <a:uFillTx/>
                <a:latin typeface="+mn-lt"/>
                <a:ea typeface="+mn-ea"/>
                <a:cs typeface="+mn-cs"/>
              </a:rPr>
              <a:t>ă Irina</a:t>
            </a:r>
            <a:endParaRPr kumimoji="0" lang="en-US" sz="1800" b="1" i="0" u="none" strike="noStrike" kern="1200" cap="none" spc="0" normalizeH="0" baseline="0" noProof="0" smtClean="0">
              <a:ln>
                <a:noFill/>
              </a:ln>
              <a:solidFill>
                <a:schemeClr val="accent2">
                  <a:lumMod val="50000"/>
                </a:schemeClr>
              </a:solidFill>
              <a:effectLst/>
              <a:uLnTx/>
              <a:uFillTx/>
              <a:latin typeface="+mn-lt"/>
              <a:ea typeface="+mn-ea"/>
              <a:cs typeface="+mn-cs"/>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vi-VN" sz="1400" b="1" i="0" u="none" strike="noStrike" kern="1200" cap="none" spc="0" normalizeH="0" baseline="0" noProof="0" smtClean="0">
                <a:ln>
                  <a:noFill/>
                </a:ln>
                <a:solidFill>
                  <a:schemeClr val="accent2">
                    <a:lumMod val="50000"/>
                  </a:schemeClr>
                </a:solidFill>
                <a:effectLst/>
                <a:uLnTx/>
                <a:uFillTx/>
                <a:latin typeface="+mn-lt"/>
                <a:ea typeface="+mn-ea"/>
                <a:cs typeface="+mn-cs"/>
              </a:rPr>
              <a:t>Punct Naţional de Contact pe domeniul Nanotehnologii, materiale avansate şi noi tehnologii de producţie avansată</a:t>
            </a:r>
            <a:endParaRPr kumimoji="0" lang="ro-RO" sz="1400" b="1" i="0" u="none" strike="noStrike" kern="1200" cap="none" spc="0" normalizeH="0" baseline="0" noProof="0" smtClean="0">
              <a:ln>
                <a:noFill/>
              </a:ln>
              <a:solidFill>
                <a:schemeClr val="accent2">
                  <a:lumMod val="50000"/>
                </a:schemeClr>
              </a:solidFill>
              <a:effectLst/>
              <a:uLnTx/>
              <a:uFillTx/>
              <a:latin typeface="+mn-lt"/>
              <a:ea typeface="+mn-ea"/>
              <a:cs typeface="+mn-cs"/>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400" b="1" i="0" u="none" strike="noStrike" kern="1200" cap="none" spc="0" normalizeH="0" baseline="0" noProof="0" smtClean="0">
                <a:ln>
                  <a:noFill/>
                </a:ln>
                <a:solidFill>
                  <a:schemeClr val="accent2">
                    <a:lumMod val="50000"/>
                  </a:schemeClr>
                </a:solidFill>
                <a:effectLst/>
                <a:uLnTx/>
                <a:uFillTx/>
                <a:latin typeface="+mn-lt"/>
                <a:ea typeface="+mn-ea"/>
                <a:cs typeface="+mn-cs"/>
              </a:rPr>
              <a:t>Centrul Proiecte Interna</a:t>
            </a:r>
            <a:r>
              <a:rPr kumimoji="0" lang="ro-RO" sz="1400" b="1" i="0" u="none" strike="noStrike" kern="1200" cap="none" spc="0" normalizeH="0" baseline="0" noProof="0" smtClean="0">
                <a:ln>
                  <a:noFill/>
                </a:ln>
                <a:solidFill>
                  <a:schemeClr val="accent2">
                    <a:lumMod val="50000"/>
                  </a:schemeClr>
                </a:solidFill>
                <a:effectLst/>
                <a:uLnTx/>
                <a:uFillTx/>
                <a:latin typeface="+mn-lt"/>
                <a:ea typeface="+mn-ea"/>
                <a:cs typeface="+mn-cs"/>
              </a:rPr>
              <a:t>ționale</a:t>
            </a:r>
            <a:endParaRPr kumimoji="0" lang="en-US" sz="1400" b="1" i="0" u="none" strike="noStrike" kern="1200" cap="none" spc="0" normalizeH="0" baseline="0" noProof="0" smtClean="0">
              <a:ln>
                <a:noFill/>
              </a:ln>
              <a:solidFill>
                <a:schemeClr val="accent2">
                  <a:lumMod val="50000"/>
                </a:schemeClr>
              </a:solidFill>
              <a:effectLst/>
              <a:uLnTx/>
              <a:uFillTx/>
              <a:latin typeface="+mn-lt"/>
              <a:ea typeface="+mn-ea"/>
              <a:cs typeface="+mn-cs"/>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o-RO" sz="1400" b="1" i="0" u="none" strike="noStrike" kern="1200" cap="none" spc="0" normalizeH="0" baseline="0" noProof="0" smtClean="0">
                <a:ln>
                  <a:noFill/>
                </a:ln>
                <a:solidFill>
                  <a:schemeClr val="accent2">
                    <a:lumMod val="50000"/>
                  </a:schemeClr>
                </a:solidFill>
                <a:effectLst/>
                <a:uLnTx/>
                <a:uFillTx/>
                <a:latin typeface="+mn-lt"/>
                <a:ea typeface="+mn-ea"/>
                <a:cs typeface="+mn-cs"/>
              </a:rPr>
              <a:t>Academia de Științe a Moldovei</a:t>
            </a:r>
            <a:endParaRPr kumimoji="0" lang="en-US" sz="1400" b="1" i="0" u="none" strike="noStrike" kern="1200" cap="none" spc="0" normalizeH="0" baseline="0" noProof="0" smtClean="0">
              <a:ln>
                <a:noFill/>
              </a:ln>
              <a:solidFill>
                <a:schemeClr val="accent2">
                  <a:lumMod val="50000"/>
                </a:schemeClr>
              </a:solidFill>
              <a:effectLst/>
              <a:uLnTx/>
              <a:uFillTx/>
              <a:latin typeface="+mn-lt"/>
              <a:ea typeface="+mn-ea"/>
              <a:cs typeface="+mn-cs"/>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400" b="1" i="0" u="none" strike="noStrike" kern="1200" cap="none" spc="0" normalizeH="0" baseline="0" noProof="0" smtClean="0">
                <a:ln>
                  <a:noFill/>
                </a:ln>
                <a:solidFill>
                  <a:schemeClr val="accent2">
                    <a:lumMod val="50000"/>
                  </a:schemeClr>
                </a:solidFill>
                <a:effectLst/>
                <a:uLnTx/>
                <a:uFillTx/>
                <a:latin typeface="+mn-lt"/>
                <a:ea typeface="+mn-ea"/>
                <a:cs typeface="+mn-cs"/>
              </a:rPr>
              <a:t>E-mail: </a:t>
            </a:r>
            <a:r>
              <a:rPr kumimoji="0" lang="ro-RO" sz="1400" b="1" i="0" u="none" strike="noStrike" kern="1200" cap="none" spc="0" normalizeH="0" baseline="0" noProof="0" smtClean="0">
                <a:ln>
                  <a:noFill/>
                </a:ln>
                <a:solidFill>
                  <a:schemeClr val="accent2">
                    <a:lumMod val="50000"/>
                  </a:schemeClr>
                </a:solidFill>
                <a:effectLst/>
                <a:uLnTx/>
                <a:uFillTx/>
                <a:latin typeface="+mn-lt"/>
                <a:ea typeface="+mn-ea"/>
                <a:cs typeface="+mn-cs"/>
                <a:hlinkClick r:id="rId3"/>
              </a:rPr>
              <a:t>irina.voda@h2020.md</a:t>
            </a:r>
            <a:r>
              <a:rPr kumimoji="0" lang="en-US" sz="1400" b="1" i="0" u="none" strike="noStrike" kern="1200" cap="none" spc="0" normalizeH="0" baseline="0" noProof="0" smtClean="0">
                <a:ln>
                  <a:noFill/>
                </a:ln>
                <a:solidFill>
                  <a:schemeClr val="accent2">
                    <a:lumMod val="50000"/>
                  </a:schemeClr>
                </a:solidFill>
                <a:effectLst/>
                <a:uLnTx/>
                <a:uFillTx/>
                <a:latin typeface="+mn-lt"/>
                <a:ea typeface="+mn-ea"/>
                <a:cs typeface="+mn-cs"/>
              </a:rPr>
              <a:t> </a:t>
            </a: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400" b="1" i="0" u="none" strike="noStrike" kern="1200" cap="none" spc="0" normalizeH="0" baseline="0" noProof="0" smtClean="0">
                <a:ln>
                  <a:noFill/>
                </a:ln>
                <a:solidFill>
                  <a:schemeClr val="accent2">
                    <a:lumMod val="50000"/>
                  </a:schemeClr>
                </a:solidFill>
                <a:effectLst/>
                <a:uLnTx/>
                <a:uFillTx/>
                <a:latin typeface="+mn-lt"/>
                <a:ea typeface="+mn-ea"/>
                <a:cs typeface="+mn-cs"/>
              </a:rPr>
              <a:t>Tel: </a:t>
            </a:r>
            <a:r>
              <a:rPr kumimoji="0" lang="ro-RO" sz="1400" b="1" i="0" u="none" strike="noStrike" kern="1200" cap="none" spc="0" normalizeH="0" baseline="0" noProof="0" smtClean="0">
                <a:ln>
                  <a:noFill/>
                </a:ln>
                <a:solidFill>
                  <a:schemeClr val="accent2">
                    <a:lumMod val="50000"/>
                  </a:schemeClr>
                </a:solidFill>
                <a:effectLst/>
                <a:uLnTx/>
                <a:uFillTx/>
                <a:latin typeface="+mn-lt"/>
                <a:ea typeface="+mn-ea"/>
                <a:cs typeface="+mn-cs"/>
              </a:rPr>
              <a:t>022 272042</a:t>
            </a:r>
            <a:endParaRPr kumimoji="0" lang="en-US" sz="1400" b="1" i="0" u="none" strike="noStrike" kern="1200" cap="none" spc="0" normalizeH="0" baseline="0" noProof="0" dirty="0" smtClean="0">
              <a:ln>
                <a:noFill/>
              </a:ln>
              <a:solidFill>
                <a:schemeClr val="accent2">
                  <a:lumMod val="50000"/>
                </a:schemeClr>
              </a:solidFill>
              <a:effectLst/>
              <a:uLnTx/>
              <a:uFillTx/>
              <a:latin typeface="+mn-lt"/>
              <a:ea typeface="+mn-ea"/>
              <a:cs typeface="+mn-cs"/>
            </a:endParaRPr>
          </a:p>
        </p:txBody>
      </p:sp>
    </p:spTree>
    <p:extLst>
      <p:ext uri="{BB962C8B-B14F-4D97-AF65-F5344CB8AC3E}">
        <p14:creationId xmlns:p14="http://schemas.microsoft.com/office/powerpoint/2010/main" val="1955452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fade">
                                      <p:cBhvr>
                                        <p:cTn id="18" dur="500"/>
                                        <p:tgtEl>
                                          <p:spTgt spid="7">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500"/>
                                        <p:tgtEl>
                                          <p:spTgt spid="7">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xEl>
                                              <p:pRg st="5" end="5"/>
                                            </p:txEl>
                                          </p:spTgt>
                                        </p:tgtEl>
                                        <p:attrNameLst>
                                          <p:attrName>style.visibility</p:attrName>
                                        </p:attrNameLst>
                                      </p:cBhvr>
                                      <p:to>
                                        <p:strVal val="visible"/>
                                      </p:to>
                                    </p:set>
                                    <p:animEffect transition="in" filter="fade">
                                      <p:cBhvr>
                                        <p:cTn id="24"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52164" y="616908"/>
            <a:ext cx="77755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ro-MD" sz="1800" b="1" dirty="0">
                <a:solidFill>
                  <a:srgbClr val="002060"/>
                </a:solidFill>
                <a:latin typeface="Arial" pitchFamily="34" charset="0"/>
              </a:rPr>
              <a:t>TIPURILE DE ACŢIUNI</a:t>
            </a:r>
            <a:r>
              <a:rPr lang="ro-MD" altLang="ro-MD" sz="1800" b="1" dirty="0">
                <a:solidFill>
                  <a:srgbClr val="002060"/>
                </a:solidFill>
                <a:latin typeface="Arial" pitchFamily="34" charset="0"/>
              </a:rPr>
              <a:t> PENTRU PROIECTE COLABORATIVE</a:t>
            </a:r>
            <a:r>
              <a:rPr lang="en-US" altLang="ro-MD" sz="1800" b="1" dirty="0">
                <a:solidFill>
                  <a:srgbClr val="002060"/>
                </a:solidFill>
                <a:latin typeface="Arial" pitchFamily="34" charset="0"/>
              </a:rPr>
              <a:t> </a:t>
            </a:r>
            <a:endParaRPr lang="en-US" altLang="ro-MD" sz="1800" b="1" i="1" dirty="0">
              <a:solidFill>
                <a:srgbClr val="002060"/>
              </a:solidFill>
              <a:latin typeface="Arial" pitchFamily="34" charset="0"/>
            </a:endParaRPr>
          </a:p>
        </p:txBody>
      </p:sp>
      <p:sp>
        <p:nvSpPr>
          <p:cNvPr id="5" name="Rectangle 1"/>
          <p:cNvSpPr>
            <a:spLocks noChangeArrowheads="1"/>
          </p:cNvSpPr>
          <p:nvPr/>
        </p:nvSpPr>
        <p:spPr bwMode="auto">
          <a:xfrm>
            <a:off x="755649" y="908720"/>
            <a:ext cx="43924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indent="0">
              <a:spcBef>
                <a:spcPct val="0"/>
              </a:spcBef>
              <a:buNone/>
            </a:pPr>
            <a:r>
              <a:rPr lang="ro-RO" altLang="ro-MD" sz="2000" b="1" dirty="0" smtClean="0">
                <a:solidFill>
                  <a:srgbClr val="002060"/>
                </a:solidFill>
                <a:latin typeface="Arial" pitchFamily="34" charset="0"/>
              </a:rPr>
              <a:t>1.  </a:t>
            </a:r>
            <a:r>
              <a:rPr lang="it-IT" altLang="ro-MD" sz="2000" b="1" dirty="0" smtClean="0">
                <a:solidFill>
                  <a:srgbClr val="002060"/>
                </a:solidFill>
                <a:latin typeface="Arial" pitchFamily="34" charset="0"/>
              </a:rPr>
              <a:t>Acţiuni </a:t>
            </a:r>
            <a:r>
              <a:rPr lang="it-IT" altLang="ro-MD" sz="2000" b="1" dirty="0">
                <a:solidFill>
                  <a:srgbClr val="002060"/>
                </a:solidFill>
                <a:latin typeface="Arial" pitchFamily="34" charset="0"/>
              </a:rPr>
              <a:t>de cercetare şi inovare </a:t>
            </a:r>
            <a:endParaRPr lang="en-US" altLang="ro-MD" sz="2000" b="1" i="1" dirty="0">
              <a:solidFill>
                <a:srgbClr val="002060"/>
              </a:solidFill>
              <a:latin typeface="Arial" pitchFamily="34" charset="0"/>
            </a:endParaRPr>
          </a:p>
        </p:txBody>
      </p:sp>
      <p:sp>
        <p:nvSpPr>
          <p:cNvPr id="6" name="Rectangle 1"/>
          <p:cNvSpPr>
            <a:spLocks noChangeArrowheads="1"/>
          </p:cNvSpPr>
          <p:nvPr/>
        </p:nvSpPr>
        <p:spPr bwMode="auto">
          <a:xfrm rot="19711044">
            <a:off x="6648218" y="1703334"/>
            <a:ext cx="25795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600" i="1" dirty="0">
                <a:solidFill>
                  <a:schemeClr val="accent5">
                    <a:lumMod val="75000"/>
                  </a:schemeClr>
                </a:solidFill>
                <a:latin typeface="Arial" pitchFamily="34" charset="0"/>
              </a:rPr>
              <a:t>Rata de </a:t>
            </a:r>
            <a:r>
              <a:rPr lang="en-US" altLang="en-US" sz="1600" i="1" dirty="0" err="1" smtClean="0">
                <a:solidFill>
                  <a:schemeClr val="accent5">
                    <a:lumMod val="75000"/>
                  </a:schemeClr>
                </a:solidFill>
                <a:latin typeface="Arial" pitchFamily="34" charset="0"/>
              </a:rPr>
              <a:t>finanţare</a:t>
            </a:r>
            <a:r>
              <a:rPr lang="ro-RO" altLang="en-US" sz="1600" i="1" dirty="0" smtClean="0">
                <a:solidFill>
                  <a:schemeClr val="accent5">
                    <a:lumMod val="75000"/>
                  </a:schemeClr>
                </a:solidFill>
                <a:latin typeface="Arial" pitchFamily="34" charset="0"/>
              </a:rPr>
              <a:t> </a:t>
            </a:r>
            <a:r>
              <a:rPr lang="en-US" altLang="en-US" sz="1600" i="1" dirty="0" smtClean="0">
                <a:solidFill>
                  <a:schemeClr val="accent5">
                    <a:lumMod val="75000"/>
                  </a:schemeClr>
                </a:solidFill>
                <a:latin typeface="Arial" pitchFamily="34" charset="0"/>
              </a:rPr>
              <a:t>– </a:t>
            </a:r>
            <a:r>
              <a:rPr lang="en-US" altLang="en-US" sz="1600" i="1" dirty="0">
                <a:solidFill>
                  <a:schemeClr val="accent5">
                    <a:lumMod val="75000"/>
                  </a:schemeClr>
                </a:solidFill>
                <a:latin typeface="Arial" pitchFamily="34" charset="0"/>
              </a:rPr>
              <a:t>100% </a:t>
            </a:r>
            <a:endParaRPr lang="en-US" altLang="en-US" sz="1600" b="1" i="1" dirty="0">
              <a:solidFill>
                <a:schemeClr val="accent5">
                  <a:lumMod val="75000"/>
                </a:schemeClr>
              </a:solidFill>
              <a:latin typeface="Arial" pitchFamily="34" charset="0"/>
            </a:endParaRPr>
          </a:p>
        </p:txBody>
      </p:sp>
      <p:sp>
        <p:nvSpPr>
          <p:cNvPr id="7" name="Rectangle 1"/>
          <p:cNvSpPr>
            <a:spLocks noChangeArrowheads="1"/>
          </p:cNvSpPr>
          <p:nvPr/>
        </p:nvSpPr>
        <p:spPr bwMode="auto">
          <a:xfrm>
            <a:off x="755650" y="2564904"/>
            <a:ext cx="32402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indent="0">
              <a:spcBef>
                <a:spcPct val="0"/>
              </a:spcBef>
              <a:buNone/>
            </a:pPr>
            <a:r>
              <a:rPr lang="ro-RO" altLang="ro-MD" sz="2000" b="1" dirty="0" smtClean="0">
                <a:solidFill>
                  <a:srgbClr val="002060"/>
                </a:solidFill>
                <a:latin typeface="Arial" pitchFamily="34" charset="0"/>
              </a:rPr>
              <a:t>2.   </a:t>
            </a:r>
            <a:r>
              <a:rPr lang="en-US" altLang="ro-MD" sz="2000" b="1" dirty="0" err="1" smtClean="0">
                <a:solidFill>
                  <a:srgbClr val="002060"/>
                </a:solidFill>
                <a:latin typeface="Arial" pitchFamily="34" charset="0"/>
              </a:rPr>
              <a:t>Acţiuni</a:t>
            </a:r>
            <a:r>
              <a:rPr lang="en-US" altLang="ro-MD" sz="2000" b="1" dirty="0" smtClean="0">
                <a:solidFill>
                  <a:srgbClr val="002060"/>
                </a:solidFill>
                <a:latin typeface="Arial" pitchFamily="34" charset="0"/>
              </a:rPr>
              <a:t> </a:t>
            </a:r>
            <a:r>
              <a:rPr lang="en-US" altLang="ro-MD" sz="2000" b="1" dirty="0">
                <a:solidFill>
                  <a:srgbClr val="002060"/>
                </a:solidFill>
                <a:latin typeface="Arial" pitchFamily="34" charset="0"/>
              </a:rPr>
              <a:t>de </a:t>
            </a:r>
            <a:r>
              <a:rPr lang="en-US" altLang="ro-MD" sz="2000" b="1" dirty="0" err="1">
                <a:solidFill>
                  <a:srgbClr val="002060"/>
                </a:solidFill>
                <a:latin typeface="Arial" pitchFamily="34" charset="0"/>
              </a:rPr>
              <a:t>inovare</a:t>
            </a:r>
            <a:r>
              <a:rPr lang="en-US" altLang="ro-MD" sz="2000" b="1" dirty="0">
                <a:solidFill>
                  <a:srgbClr val="002060"/>
                </a:solidFill>
                <a:latin typeface="Arial" pitchFamily="34" charset="0"/>
              </a:rPr>
              <a:t> </a:t>
            </a:r>
            <a:endParaRPr lang="en-US" altLang="ro-MD" sz="2000" b="1" i="1" dirty="0">
              <a:solidFill>
                <a:srgbClr val="002060"/>
              </a:solidFill>
              <a:latin typeface="Arial" pitchFamily="34" charset="0"/>
            </a:endParaRPr>
          </a:p>
        </p:txBody>
      </p:sp>
      <p:sp>
        <p:nvSpPr>
          <p:cNvPr id="8" name="Rectangle 1"/>
          <p:cNvSpPr>
            <a:spLocks noChangeArrowheads="1"/>
          </p:cNvSpPr>
          <p:nvPr/>
        </p:nvSpPr>
        <p:spPr bwMode="auto">
          <a:xfrm rot="19699035">
            <a:off x="6174680" y="3028435"/>
            <a:ext cx="270013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600" i="1" dirty="0">
                <a:solidFill>
                  <a:schemeClr val="accent5">
                    <a:lumMod val="75000"/>
                  </a:schemeClr>
                </a:solidFill>
                <a:latin typeface="Arial" pitchFamily="34" charset="0"/>
              </a:rPr>
              <a:t>Rata de </a:t>
            </a:r>
            <a:r>
              <a:rPr lang="en-US" altLang="en-US" sz="1600" i="1" dirty="0" err="1" smtClean="0">
                <a:solidFill>
                  <a:schemeClr val="accent5">
                    <a:lumMod val="75000"/>
                  </a:schemeClr>
                </a:solidFill>
                <a:latin typeface="Arial" pitchFamily="34" charset="0"/>
              </a:rPr>
              <a:t>finanţare</a:t>
            </a:r>
            <a:r>
              <a:rPr lang="ro-RO" altLang="en-US" sz="1600" i="1" dirty="0" smtClean="0">
                <a:solidFill>
                  <a:schemeClr val="accent5">
                    <a:lumMod val="75000"/>
                  </a:schemeClr>
                </a:solidFill>
                <a:latin typeface="Arial" pitchFamily="34" charset="0"/>
              </a:rPr>
              <a:t> </a:t>
            </a:r>
            <a:r>
              <a:rPr lang="en-US" altLang="en-US" sz="1600" i="1" dirty="0" smtClean="0">
                <a:solidFill>
                  <a:schemeClr val="accent5">
                    <a:lumMod val="75000"/>
                  </a:schemeClr>
                </a:solidFill>
                <a:latin typeface="Arial" pitchFamily="34" charset="0"/>
              </a:rPr>
              <a:t>– </a:t>
            </a:r>
            <a:r>
              <a:rPr lang="en-US" altLang="en-US" sz="1600" i="1" dirty="0">
                <a:solidFill>
                  <a:schemeClr val="accent5">
                    <a:lumMod val="75000"/>
                  </a:schemeClr>
                </a:solidFill>
                <a:latin typeface="Arial" pitchFamily="34" charset="0"/>
              </a:rPr>
              <a:t>70% </a:t>
            </a:r>
            <a:endParaRPr lang="ro-RO" altLang="en-US" sz="1600" i="1" dirty="0">
              <a:solidFill>
                <a:schemeClr val="accent5">
                  <a:lumMod val="75000"/>
                </a:schemeClr>
              </a:solidFill>
              <a:latin typeface="Arial" pitchFamily="34" charset="0"/>
            </a:endParaRPr>
          </a:p>
          <a:p>
            <a:pPr marL="0" indent="0" eaLnBrk="1" hangingPunct="1">
              <a:spcBef>
                <a:spcPct val="0"/>
              </a:spcBef>
              <a:buFontTx/>
              <a:buNone/>
            </a:pPr>
            <a:r>
              <a:rPr lang="en-US" altLang="en-US" sz="1600" i="1" dirty="0">
                <a:solidFill>
                  <a:schemeClr val="accent5">
                    <a:lumMod val="75000"/>
                  </a:schemeClr>
                </a:solidFill>
                <a:latin typeface="Arial" pitchFamily="34" charset="0"/>
              </a:rPr>
              <a:t>(</a:t>
            </a:r>
            <a:r>
              <a:rPr lang="en-US" altLang="en-US" sz="1200" i="1" dirty="0">
                <a:solidFill>
                  <a:schemeClr val="accent5">
                    <a:lumMod val="75000"/>
                  </a:schemeClr>
                </a:solidFill>
                <a:latin typeface="Arial" pitchFamily="34" charset="0"/>
              </a:rPr>
              <a:t>cu </a:t>
            </a:r>
            <a:r>
              <a:rPr lang="en-US" altLang="en-US" sz="1200" i="1" dirty="0" err="1">
                <a:solidFill>
                  <a:schemeClr val="accent5">
                    <a:lumMod val="75000"/>
                  </a:schemeClr>
                </a:solidFill>
                <a:latin typeface="Arial" pitchFamily="34" charset="0"/>
              </a:rPr>
              <a:t>excepţia</a:t>
            </a:r>
            <a:r>
              <a:rPr lang="en-US" altLang="en-US" sz="1200" i="1" dirty="0">
                <a:solidFill>
                  <a:schemeClr val="accent5">
                    <a:lumMod val="75000"/>
                  </a:schemeClr>
                </a:solidFill>
                <a:latin typeface="Arial" pitchFamily="34" charset="0"/>
              </a:rPr>
              <a:t> </a:t>
            </a:r>
            <a:r>
              <a:rPr lang="en-US" altLang="en-US" sz="1200" i="1" dirty="0" err="1">
                <a:solidFill>
                  <a:schemeClr val="accent5">
                    <a:lumMod val="75000"/>
                  </a:schemeClr>
                </a:solidFill>
                <a:latin typeface="Arial" pitchFamily="34" charset="0"/>
              </a:rPr>
              <a:t>organizaţiilor</a:t>
            </a:r>
            <a:r>
              <a:rPr lang="en-US" altLang="en-US" sz="1200" i="1" dirty="0">
                <a:solidFill>
                  <a:schemeClr val="accent5">
                    <a:lumMod val="75000"/>
                  </a:schemeClr>
                </a:solidFill>
                <a:latin typeface="Arial" pitchFamily="34" charset="0"/>
              </a:rPr>
              <a:t> non-profit, care </a:t>
            </a:r>
            <a:r>
              <a:rPr lang="en-US" altLang="en-US" sz="1200" i="1" dirty="0" err="1">
                <a:solidFill>
                  <a:schemeClr val="accent5">
                    <a:lumMod val="75000"/>
                  </a:schemeClr>
                </a:solidFill>
                <a:latin typeface="Arial" pitchFamily="34" charset="0"/>
              </a:rPr>
              <a:t>obţin</a:t>
            </a:r>
            <a:r>
              <a:rPr lang="en-US" altLang="en-US" sz="1200" i="1" dirty="0">
                <a:solidFill>
                  <a:schemeClr val="accent5">
                    <a:lumMod val="75000"/>
                  </a:schemeClr>
                </a:solidFill>
                <a:latin typeface="Arial" pitchFamily="34" charset="0"/>
              </a:rPr>
              <a:t> </a:t>
            </a:r>
            <a:r>
              <a:rPr lang="en-US" altLang="en-US" sz="1200" i="1" dirty="0" err="1">
                <a:solidFill>
                  <a:schemeClr val="accent5">
                    <a:lumMod val="75000"/>
                  </a:schemeClr>
                </a:solidFill>
                <a:latin typeface="Arial" pitchFamily="34" charset="0"/>
              </a:rPr>
              <a:t>finanţare</a:t>
            </a:r>
            <a:r>
              <a:rPr lang="en-US" altLang="en-US" sz="1200" i="1" dirty="0">
                <a:solidFill>
                  <a:schemeClr val="accent5">
                    <a:lumMod val="75000"/>
                  </a:schemeClr>
                </a:solidFill>
                <a:latin typeface="Arial" pitchFamily="34" charset="0"/>
              </a:rPr>
              <a:t> de 100%) </a:t>
            </a:r>
            <a:endParaRPr lang="en-US" altLang="en-US" sz="1600" b="1" i="1" dirty="0">
              <a:solidFill>
                <a:schemeClr val="accent5">
                  <a:lumMod val="75000"/>
                </a:schemeClr>
              </a:solidFill>
              <a:latin typeface="Arial" pitchFamily="34" charset="0"/>
            </a:endParaRPr>
          </a:p>
        </p:txBody>
      </p:sp>
      <p:sp>
        <p:nvSpPr>
          <p:cNvPr id="9" name="Rectangle 1"/>
          <p:cNvSpPr>
            <a:spLocks noChangeArrowheads="1"/>
          </p:cNvSpPr>
          <p:nvPr/>
        </p:nvSpPr>
        <p:spPr bwMode="auto">
          <a:xfrm>
            <a:off x="755650" y="4149080"/>
            <a:ext cx="46084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indent="0">
              <a:spcBef>
                <a:spcPct val="0"/>
              </a:spcBef>
              <a:buNone/>
            </a:pPr>
            <a:r>
              <a:rPr lang="ro-RO" altLang="ro-MD" sz="2000" b="1" dirty="0" smtClean="0">
                <a:solidFill>
                  <a:srgbClr val="002060"/>
                </a:solidFill>
                <a:latin typeface="Arial" pitchFamily="34" charset="0"/>
              </a:rPr>
              <a:t>3.  </a:t>
            </a:r>
            <a:r>
              <a:rPr lang="en-US" altLang="ro-MD" sz="2000" b="1" dirty="0" err="1" smtClean="0">
                <a:solidFill>
                  <a:srgbClr val="002060"/>
                </a:solidFill>
                <a:latin typeface="Arial" pitchFamily="34" charset="0"/>
              </a:rPr>
              <a:t>Acţiuni</a:t>
            </a:r>
            <a:r>
              <a:rPr lang="en-US" altLang="ro-MD" sz="2000" b="1" dirty="0" smtClean="0">
                <a:solidFill>
                  <a:srgbClr val="002060"/>
                </a:solidFill>
                <a:latin typeface="Arial" pitchFamily="34" charset="0"/>
              </a:rPr>
              <a:t> </a:t>
            </a:r>
            <a:r>
              <a:rPr lang="en-US" altLang="ro-MD" sz="2000" b="1" dirty="0">
                <a:solidFill>
                  <a:srgbClr val="002060"/>
                </a:solidFill>
                <a:latin typeface="Arial" pitchFamily="34" charset="0"/>
              </a:rPr>
              <a:t>de </a:t>
            </a:r>
            <a:r>
              <a:rPr lang="en-US" altLang="ro-MD" sz="2000" b="1" dirty="0" err="1">
                <a:solidFill>
                  <a:srgbClr val="002060"/>
                </a:solidFill>
                <a:latin typeface="Arial" pitchFamily="34" charset="0"/>
              </a:rPr>
              <a:t>coordonare</a:t>
            </a:r>
            <a:r>
              <a:rPr lang="en-US" altLang="ro-MD" sz="2000" b="1" dirty="0">
                <a:solidFill>
                  <a:srgbClr val="002060"/>
                </a:solidFill>
                <a:latin typeface="Arial" pitchFamily="34" charset="0"/>
              </a:rPr>
              <a:t> </a:t>
            </a:r>
            <a:r>
              <a:rPr lang="en-US" altLang="ro-MD" sz="2000" b="1" dirty="0" err="1">
                <a:solidFill>
                  <a:srgbClr val="002060"/>
                </a:solidFill>
                <a:latin typeface="Arial" pitchFamily="34" charset="0"/>
              </a:rPr>
              <a:t>şi</a:t>
            </a:r>
            <a:r>
              <a:rPr lang="en-US" altLang="ro-MD" sz="2000" b="1" dirty="0">
                <a:solidFill>
                  <a:srgbClr val="002060"/>
                </a:solidFill>
                <a:latin typeface="Arial" pitchFamily="34" charset="0"/>
              </a:rPr>
              <a:t> </a:t>
            </a:r>
            <a:r>
              <a:rPr lang="en-US" altLang="ro-MD" sz="2000" b="1" dirty="0" err="1">
                <a:solidFill>
                  <a:srgbClr val="002060"/>
                </a:solidFill>
                <a:latin typeface="Arial" pitchFamily="34" charset="0"/>
              </a:rPr>
              <a:t>suport</a:t>
            </a:r>
            <a:r>
              <a:rPr lang="en-US" altLang="ro-MD" sz="2000" b="1" dirty="0">
                <a:solidFill>
                  <a:srgbClr val="002060"/>
                </a:solidFill>
                <a:latin typeface="Arial" pitchFamily="34" charset="0"/>
              </a:rPr>
              <a:t> </a:t>
            </a:r>
            <a:endParaRPr lang="en-US" altLang="ro-MD" sz="2000" b="1" i="1" dirty="0">
              <a:solidFill>
                <a:srgbClr val="002060"/>
              </a:solidFill>
              <a:latin typeface="Arial" pitchFamily="34" charset="0"/>
            </a:endParaRPr>
          </a:p>
        </p:txBody>
      </p:sp>
      <p:sp>
        <p:nvSpPr>
          <p:cNvPr id="10" name="Rectangle 1"/>
          <p:cNvSpPr>
            <a:spLocks noChangeArrowheads="1"/>
          </p:cNvSpPr>
          <p:nvPr/>
        </p:nvSpPr>
        <p:spPr bwMode="auto">
          <a:xfrm rot="19752518">
            <a:off x="6629515" y="4988939"/>
            <a:ext cx="25928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600" i="1" dirty="0">
                <a:solidFill>
                  <a:schemeClr val="accent5">
                    <a:lumMod val="75000"/>
                  </a:schemeClr>
                </a:solidFill>
                <a:latin typeface="Arial" pitchFamily="34" charset="0"/>
              </a:rPr>
              <a:t>Rata de </a:t>
            </a:r>
            <a:r>
              <a:rPr lang="en-US" altLang="en-US" sz="1600" i="1" dirty="0" err="1" smtClean="0">
                <a:solidFill>
                  <a:schemeClr val="accent5">
                    <a:lumMod val="75000"/>
                  </a:schemeClr>
                </a:solidFill>
                <a:latin typeface="Arial" pitchFamily="34" charset="0"/>
              </a:rPr>
              <a:t>finanţare</a:t>
            </a:r>
            <a:r>
              <a:rPr lang="en-US" altLang="en-US" sz="1600" i="1" dirty="0" smtClean="0">
                <a:solidFill>
                  <a:schemeClr val="accent5">
                    <a:lumMod val="75000"/>
                  </a:schemeClr>
                </a:solidFill>
                <a:latin typeface="Arial" pitchFamily="34" charset="0"/>
              </a:rPr>
              <a:t>– </a:t>
            </a:r>
            <a:r>
              <a:rPr lang="en-US" altLang="en-US" sz="1600" i="1" dirty="0">
                <a:solidFill>
                  <a:schemeClr val="accent5">
                    <a:lumMod val="75000"/>
                  </a:schemeClr>
                </a:solidFill>
                <a:latin typeface="Arial" pitchFamily="34" charset="0"/>
              </a:rPr>
              <a:t>100% </a:t>
            </a:r>
            <a:endParaRPr lang="en-US" altLang="en-US" sz="1600" b="1" i="1" dirty="0">
              <a:solidFill>
                <a:schemeClr val="accent5">
                  <a:lumMod val="75000"/>
                </a:schemeClr>
              </a:solidFill>
              <a:latin typeface="Arial" pitchFamily="34" charset="0"/>
            </a:endParaRPr>
          </a:p>
        </p:txBody>
      </p:sp>
      <p:sp>
        <p:nvSpPr>
          <p:cNvPr id="14" name="Rectangle 13"/>
          <p:cNvSpPr/>
          <p:nvPr/>
        </p:nvSpPr>
        <p:spPr>
          <a:xfrm>
            <a:off x="1115616" y="1196752"/>
            <a:ext cx="6048672" cy="1477328"/>
          </a:xfrm>
          <a:prstGeom prst="rect">
            <a:avLst/>
          </a:prstGeom>
        </p:spPr>
        <p:txBody>
          <a:bodyPr wrap="square">
            <a:spAutoFit/>
          </a:bodyPr>
          <a:lstStyle/>
          <a:p>
            <a:pPr marL="171450" indent="-171450">
              <a:lnSpc>
                <a:spcPct val="150000"/>
              </a:lnSpc>
              <a:buFont typeface="Arial" panose="020B0604020202020204" pitchFamily="34" charset="0"/>
              <a:buChar char="•"/>
            </a:pPr>
            <a:r>
              <a:rPr lang="vi-VN" altLang="en-US" sz="1200" dirty="0">
                <a:solidFill>
                  <a:srgbClr val="002060"/>
                </a:solidFill>
                <a:latin typeface="Arial (Body)"/>
              </a:rPr>
              <a:t>Cercetare</a:t>
            </a:r>
            <a:r>
              <a:rPr lang="ro-RO" altLang="en-US" sz="1200" dirty="0">
                <a:solidFill>
                  <a:srgbClr val="002060"/>
                </a:solidFill>
                <a:latin typeface="Arial (Body)"/>
              </a:rPr>
              <a:t>a</a:t>
            </a:r>
            <a:r>
              <a:rPr lang="vi-VN" altLang="en-US" sz="1200" dirty="0">
                <a:solidFill>
                  <a:srgbClr val="002060"/>
                </a:solidFill>
                <a:latin typeface="Arial (Body)"/>
              </a:rPr>
              <a:t> fundamentală </a:t>
            </a:r>
            <a:r>
              <a:rPr lang="vi-VN" altLang="en-US" sz="1200" dirty="0">
                <a:solidFill>
                  <a:srgbClr val="002060"/>
                </a:solidFill>
              </a:rPr>
              <a:t>și aplicativă</a:t>
            </a:r>
            <a:r>
              <a:rPr lang="en-US" altLang="en-US" sz="1200" dirty="0">
                <a:solidFill>
                  <a:srgbClr val="002060"/>
                </a:solidFill>
              </a:rPr>
              <a:t>;</a:t>
            </a:r>
            <a:endParaRPr lang="vi-VN" altLang="en-US" sz="1200" dirty="0">
              <a:solidFill>
                <a:srgbClr val="002060"/>
              </a:solidFill>
            </a:endParaRPr>
          </a:p>
          <a:p>
            <a:pPr marL="171450" indent="-171450">
              <a:lnSpc>
                <a:spcPct val="150000"/>
              </a:lnSpc>
              <a:buFont typeface="Arial" panose="020B0604020202020204" pitchFamily="34" charset="0"/>
              <a:buChar char="•"/>
            </a:pPr>
            <a:r>
              <a:rPr lang="vi-VN" altLang="en-US" sz="1200" dirty="0" smtClean="0">
                <a:solidFill>
                  <a:srgbClr val="002060"/>
                </a:solidFill>
              </a:rPr>
              <a:t>Dezvoltare</a:t>
            </a:r>
            <a:r>
              <a:rPr lang="ro-RO" altLang="en-US" sz="1200" dirty="0">
                <a:solidFill>
                  <a:srgbClr val="002060"/>
                </a:solidFill>
              </a:rPr>
              <a:t>a</a:t>
            </a:r>
            <a:r>
              <a:rPr lang="vi-VN" altLang="en-US" sz="1200" dirty="0">
                <a:solidFill>
                  <a:srgbClr val="002060"/>
                </a:solidFill>
              </a:rPr>
              <a:t> tehnologică și integrare</a:t>
            </a:r>
            <a:r>
              <a:rPr lang="en-US" altLang="en-US" sz="1200" dirty="0">
                <a:solidFill>
                  <a:srgbClr val="002060"/>
                </a:solidFill>
              </a:rPr>
              <a:t>;</a:t>
            </a:r>
            <a:endParaRPr lang="vi-VN" altLang="en-US" sz="1200" dirty="0">
              <a:solidFill>
                <a:srgbClr val="002060"/>
              </a:solidFill>
            </a:endParaRPr>
          </a:p>
          <a:p>
            <a:pPr marL="171450" indent="-171450">
              <a:lnSpc>
                <a:spcPct val="150000"/>
              </a:lnSpc>
              <a:buFont typeface="Arial" panose="020B0604020202020204" pitchFamily="34" charset="0"/>
              <a:buChar char="•"/>
            </a:pPr>
            <a:r>
              <a:rPr lang="vi-VN" altLang="en-US" sz="1200" dirty="0" smtClean="0">
                <a:solidFill>
                  <a:srgbClr val="002060"/>
                </a:solidFill>
                <a:latin typeface="Arial (Body)"/>
              </a:rPr>
              <a:t>Testare</a:t>
            </a:r>
            <a:r>
              <a:rPr lang="ro-RO" altLang="en-US" sz="1200" dirty="0">
                <a:solidFill>
                  <a:srgbClr val="002060"/>
                </a:solidFill>
                <a:latin typeface="Arial (Body)"/>
              </a:rPr>
              <a:t>a</a:t>
            </a:r>
            <a:r>
              <a:rPr lang="vi-VN" altLang="en-US" sz="1200" dirty="0">
                <a:solidFill>
                  <a:srgbClr val="002060"/>
                </a:solidFill>
                <a:latin typeface="Arial (Body)"/>
              </a:rPr>
              <a:t> </a:t>
            </a:r>
            <a:r>
              <a:rPr lang="ro-RO" altLang="en-US" sz="1200" dirty="0">
                <a:solidFill>
                  <a:srgbClr val="002060"/>
                </a:solidFill>
                <a:latin typeface="Arial (Body)"/>
              </a:rPr>
              <a:t>ş</a:t>
            </a:r>
            <a:r>
              <a:rPr lang="vi-VN" altLang="en-US" sz="1200" dirty="0">
                <a:solidFill>
                  <a:srgbClr val="002060"/>
                </a:solidFill>
                <a:latin typeface="Arial (Body)"/>
              </a:rPr>
              <a:t>i validarea </a:t>
            </a:r>
            <a:r>
              <a:rPr lang="vi-VN" altLang="en-US" sz="1200" u="sng" dirty="0">
                <a:solidFill>
                  <a:srgbClr val="002060"/>
                </a:solidFill>
                <a:latin typeface="Arial (Body)"/>
              </a:rPr>
              <a:t>prototipurilor la scară mică </a:t>
            </a:r>
            <a:r>
              <a:rPr lang="vi-VN" altLang="en-US" sz="1200" dirty="0">
                <a:solidFill>
                  <a:srgbClr val="002060"/>
                </a:solidFill>
                <a:latin typeface="Arial (Body)"/>
              </a:rPr>
              <a:t>în laborator sau în mediu</a:t>
            </a:r>
            <a:r>
              <a:rPr lang="en-US" altLang="en-US" sz="1200" dirty="0">
                <a:solidFill>
                  <a:srgbClr val="002060"/>
                </a:solidFill>
                <a:latin typeface="Arial (Body)"/>
              </a:rPr>
              <a:t> </a:t>
            </a:r>
            <a:r>
              <a:rPr lang="vi-VN" altLang="en-US" sz="1200" dirty="0">
                <a:solidFill>
                  <a:srgbClr val="002060"/>
                </a:solidFill>
                <a:latin typeface="Arial (Body)"/>
              </a:rPr>
              <a:t>artificial</a:t>
            </a:r>
            <a:r>
              <a:rPr lang="en-US" altLang="en-US" sz="1200" dirty="0">
                <a:solidFill>
                  <a:srgbClr val="002060"/>
                </a:solidFill>
                <a:latin typeface="Arial (Body)"/>
              </a:rPr>
              <a:t>;</a:t>
            </a:r>
            <a:endParaRPr lang="vi-VN" altLang="en-US" sz="1200" dirty="0">
              <a:solidFill>
                <a:srgbClr val="002060"/>
              </a:solidFill>
              <a:latin typeface="Arial (Body)"/>
            </a:endParaRPr>
          </a:p>
          <a:p>
            <a:pPr marL="171450" indent="-171450">
              <a:lnSpc>
                <a:spcPct val="150000"/>
              </a:lnSpc>
              <a:buFont typeface="Arial" panose="020B0604020202020204" pitchFamily="34" charset="0"/>
              <a:buChar char="•"/>
            </a:pPr>
            <a:r>
              <a:rPr lang="vi-VN" altLang="en-US" sz="1200" dirty="0" smtClean="0">
                <a:solidFill>
                  <a:srgbClr val="002060"/>
                </a:solidFill>
              </a:rPr>
              <a:t>Activități </a:t>
            </a:r>
            <a:r>
              <a:rPr lang="vi-VN" altLang="en-US" sz="1200" dirty="0">
                <a:solidFill>
                  <a:srgbClr val="002060"/>
                </a:solidFill>
              </a:rPr>
              <a:t>demonstrative sau pilot cu scopul de a prezenta fezabilitatea tehnică înainte de funcționarea în mediul operațional</a:t>
            </a:r>
            <a:r>
              <a:rPr lang="en-US" altLang="en-US" sz="1200" dirty="0">
                <a:solidFill>
                  <a:srgbClr val="002060"/>
                </a:solidFill>
              </a:rPr>
              <a:t>;</a:t>
            </a:r>
            <a:endParaRPr lang="ro-RO" altLang="en-US" sz="1200" dirty="0">
              <a:solidFill>
                <a:srgbClr val="002060"/>
              </a:solidFill>
            </a:endParaRPr>
          </a:p>
        </p:txBody>
      </p:sp>
      <p:sp>
        <p:nvSpPr>
          <p:cNvPr id="15" name="Rectangle 14"/>
          <p:cNvSpPr/>
          <p:nvPr/>
        </p:nvSpPr>
        <p:spPr>
          <a:xfrm>
            <a:off x="1115616" y="2852936"/>
            <a:ext cx="4464496" cy="1384995"/>
          </a:xfrm>
          <a:prstGeom prst="rect">
            <a:avLst/>
          </a:prstGeom>
        </p:spPr>
        <p:txBody>
          <a:bodyPr wrap="square">
            <a:spAutoFit/>
          </a:bodyPr>
          <a:lstStyle/>
          <a:p>
            <a:pPr marL="171450" indent="-171450">
              <a:lnSpc>
                <a:spcPct val="140000"/>
              </a:lnSpc>
              <a:buFont typeface="Arial" panose="020B0604020202020204" pitchFamily="34" charset="0"/>
              <a:buChar char="•"/>
            </a:pPr>
            <a:r>
              <a:rPr lang="vi-VN" altLang="en-US" sz="1200" dirty="0" smtClean="0">
                <a:solidFill>
                  <a:srgbClr val="002060"/>
                </a:solidFill>
              </a:rPr>
              <a:t>Realizarea </a:t>
            </a:r>
            <a:r>
              <a:rPr lang="vi-VN" altLang="en-US" sz="1200" dirty="0">
                <a:solidFill>
                  <a:srgbClr val="002060"/>
                </a:solidFill>
              </a:rPr>
              <a:t>de prototipuri</a:t>
            </a:r>
            <a:r>
              <a:rPr lang="en-US" altLang="en-US" sz="1200" dirty="0">
                <a:solidFill>
                  <a:srgbClr val="002060"/>
                </a:solidFill>
              </a:rPr>
              <a:t>;</a:t>
            </a:r>
            <a:endParaRPr lang="vi-VN" altLang="en-US" sz="1200" dirty="0">
              <a:solidFill>
                <a:srgbClr val="002060"/>
              </a:solidFill>
            </a:endParaRPr>
          </a:p>
          <a:p>
            <a:pPr marL="171450" indent="-171450">
              <a:lnSpc>
                <a:spcPct val="140000"/>
              </a:lnSpc>
              <a:buFont typeface="Arial" panose="020B0604020202020204" pitchFamily="34" charset="0"/>
              <a:buChar char="•"/>
            </a:pPr>
            <a:r>
              <a:rPr lang="vi-VN" altLang="en-US" sz="1200" dirty="0" smtClean="0">
                <a:solidFill>
                  <a:srgbClr val="002060"/>
                </a:solidFill>
              </a:rPr>
              <a:t>Testare </a:t>
            </a:r>
            <a:r>
              <a:rPr lang="vi-VN" altLang="en-US" sz="1200" dirty="0">
                <a:solidFill>
                  <a:srgbClr val="002060"/>
                </a:solidFill>
              </a:rPr>
              <a:t>și demonstrare</a:t>
            </a:r>
            <a:r>
              <a:rPr lang="en-US" altLang="en-US" sz="1200" dirty="0">
                <a:solidFill>
                  <a:srgbClr val="002060"/>
                </a:solidFill>
              </a:rPr>
              <a:t>;</a:t>
            </a:r>
            <a:endParaRPr lang="vi-VN" altLang="en-US" sz="1200" dirty="0">
              <a:solidFill>
                <a:srgbClr val="002060"/>
              </a:solidFill>
            </a:endParaRPr>
          </a:p>
          <a:p>
            <a:pPr marL="171450" indent="-171450">
              <a:lnSpc>
                <a:spcPct val="140000"/>
              </a:lnSpc>
              <a:buFont typeface="Arial" panose="020B0604020202020204" pitchFamily="34" charset="0"/>
              <a:buChar char="•"/>
            </a:pPr>
            <a:r>
              <a:rPr lang="vi-VN" altLang="en-US" sz="1200" dirty="0" smtClean="0">
                <a:solidFill>
                  <a:srgbClr val="002060"/>
                </a:solidFill>
              </a:rPr>
              <a:t>Validarea </a:t>
            </a:r>
            <a:r>
              <a:rPr lang="vi-VN" altLang="en-US" sz="1200" dirty="0">
                <a:solidFill>
                  <a:srgbClr val="002060"/>
                </a:solidFill>
              </a:rPr>
              <a:t>produsului pe scară largă</a:t>
            </a:r>
            <a:r>
              <a:rPr lang="en-US" altLang="en-US" sz="1200" dirty="0">
                <a:solidFill>
                  <a:srgbClr val="002060"/>
                </a:solidFill>
              </a:rPr>
              <a:t>;</a:t>
            </a:r>
            <a:endParaRPr lang="vi-VN" altLang="en-US" sz="1200" dirty="0">
              <a:solidFill>
                <a:srgbClr val="002060"/>
              </a:solidFill>
            </a:endParaRPr>
          </a:p>
          <a:p>
            <a:pPr marL="171450" indent="-171450">
              <a:lnSpc>
                <a:spcPct val="140000"/>
              </a:lnSpc>
              <a:buFont typeface="Arial" panose="020B0604020202020204" pitchFamily="34" charset="0"/>
              <a:buChar char="•"/>
            </a:pPr>
            <a:r>
              <a:rPr lang="vi-VN" altLang="en-US" sz="1200" dirty="0" smtClean="0">
                <a:solidFill>
                  <a:srgbClr val="002060"/>
                </a:solidFill>
              </a:rPr>
              <a:t>Replicare </a:t>
            </a:r>
            <a:r>
              <a:rPr lang="vi-VN" altLang="en-US" sz="1200" dirty="0">
                <a:solidFill>
                  <a:srgbClr val="002060"/>
                </a:solidFill>
              </a:rPr>
              <a:t>pe piață</a:t>
            </a:r>
            <a:r>
              <a:rPr lang="en-US" altLang="en-US" sz="1200" dirty="0">
                <a:solidFill>
                  <a:srgbClr val="002060"/>
                </a:solidFill>
              </a:rPr>
              <a:t>;</a:t>
            </a:r>
            <a:endParaRPr lang="vi-VN" altLang="en-US" sz="1200" dirty="0">
              <a:solidFill>
                <a:srgbClr val="002060"/>
              </a:solidFill>
            </a:endParaRPr>
          </a:p>
          <a:p>
            <a:pPr marL="171450" indent="-171450">
              <a:lnSpc>
                <a:spcPct val="140000"/>
              </a:lnSpc>
              <a:buFont typeface="Arial" panose="020B0604020202020204" pitchFamily="34" charset="0"/>
              <a:buChar char="•"/>
            </a:pPr>
            <a:r>
              <a:rPr lang="vi-VN" altLang="en-US" sz="1200" dirty="0" smtClean="0">
                <a:solidFill>
                  <a:srgbClr val="002060"/>
                </a:solidFill>
              </a:rPr>
              <a:t>Activități </a:t>
            </a:r>
            <a:r>
              <a:rPr lang="vi-VN" altLang="en-US" sz="1200" dirty="0">
                <a:solidFill>
                  <a:srgbClr val="002060"/>
                </a:solidFill>
              </a:rPr>
              <a:t>de cercetare și dezvoltare limitate ca pondere</a:t>
            </a:r>
            <a:r>
              <a:rPr lang="en-US" altLang="en-US" sz="1200" dirty="0">
                <a:solidFill>
                  <a:srgbClr val="002060"/>
                </a:solidFill>
              </a:rPr>
              <a:t>;</a:t>
            </a:r>
            <a:endParaRPr lang="ro-RO" altLang="en-US" sz="1200" dirty="0">
              <a:solidFill>
                <a:srgbClr val="002060"/>
              </a:solidFill>
            </a:endParaRPr>
          </a:p>
        </p:txBody>
      </p:sp>
      <p:sp>
        <p:nvSpPr>
          <p:cNvPr id="16" name="Rectangle 15"/>
          <p:cNvSpPr/>
          <p:nvPr/>
        </p:nvSpPr>
        <p:spPr>
          <a:xfrm>
            <a:off x="1133872" y="4509120"/>
            <a:ext cx="6606480" cy="1392689"/>
          </a:xfrm>
          <a:prstGeom prst="rect">
            <a:avLst/>
          </a:prstGeom>
        </p:spPr>
        <p:txBody>
          <a:bodyPr wrap="square">
            <a:spAutoFit/>
          </a:bodyPr>
          <a:lstStyle/>
          <a:p>
            <a:pPr marL="177800" indent="-180000">
              <a:spcAft>
                <a:spcPts val="300"/>
              </a:spcAft>
              <a:buFont typeface="Arial" panose="020B0604020202020204" pitchFamily="34" charset="0"/>
              <a:buChar char="•"/>
            </a:pPr>
            <a:r>
              <a:rPr lang="ro-RO" altLang="ro-MD" sz="1200" dirty="0" smtClean="0">
                <a:solidFill>
                  <a:srgbClr val="002060"/>
                </a:solidFill>
              </a:rPr>
              <a:t>S</a:t>
            </a:r>
            <a:r>
              <a:rPr lang="vi-VN" altLang="ro-MD" sz="1200" dirty="0" smtClean="0">
                <a:solidFill>
                  <a:srgbClr val="002060"/>
                </a:solidFill>
              </a:rPr>
              <a:t>tandardizare</a:t>
            </a:r>
            <a:r>
              <a:rPr lang="ro-RO" altLang="ro-MD" sz="1200" dirty="0" smtClean="0">
                <a:solidFill>
                  <a:srgbClr val="002060"/>
                </a:solidFill>
              </a:rPr>
              <a:t>, </a:t>
            </a:r>
            <a:r>
              <a:rPr lang="vi-VN" altLang="ro-MD" sz="1200" dirty="0" smtClean="0">
                <a:solidFill>
                  <a:srgbClr val="002060"/>
                </a:solidFill>
              </a:rPr>
              <a:t>diseminare</a:t>
            </a:r>
            <a:r>
              <a:rPr lang="ro-RO" altLang="ro-MD" sz="1200" dirty="0" smtClean="0">
                <a:solidFill>
                  <a:srgbClr val="002060"/>
                </a:solidFill>
              </a:rPr>
              <a:t>,</a:t>
            </a:r>
            <a:r>
              <a:rPr lang="en-US" altLang="ro-MD" sz="1200" dirty="0" smtClean="0">
                <a:solidFill>
                  <a:srgbClr val="002060"/>
                </a:solidFill>
              </a:rPr>
              <a:t> </a:t>
            </a:r>
            <a:r>
              <a:rPr lang="vi-VN" altLang="ro-MD" sz="1200" dirty="0">
                <a:solidFill>
                  <a:srgbClr val="002060"/>
                </a:solidFill>
              </a:rPr>
              <a:t>sensibilizare și comunicare</a:t>
            </a:r>
            <a:r>
              <a:rPr lang="en-US" altLang="ro-MD" sz="1200" dirty="0">
                <a:solidFill>
                  <a:srgbClr val="002060"/>
                </a:solidFill>
              </a:rPr>
              <a:t>;</a:t>
            </a:r>
            <a:endParaRPr lang="vi-VN" altLang="ro-MD" sz="1200" dirty="0">
              <a:solidFill>
                <a:srgbClr val="002060"/>
              </a:solidFill>
            </a:endParaRPr>
          </a:p>
          <a:p>
            <a:pPr marL="177800" indent="-180000">
              <a:spcAft>
                <a:spcPts val="300"/>
              </a:spcAft>
              <a:buFont typeface="Arial" panose="020B0604020202020204" pitchFamily="34" charset="0"/>
              <a:buChar char="•"/>
            </a:pPr>
            <a:r>
              <a:rPr lang="ro-RO" altLang="ro-MD" sz="1200" dirty="0">
                <a:solidFill>
                  <a:srgbClr val="002060"/>
                </a:solidFill>
              </a:rPr>
              <a:t>C</a:t>
            </a:r>
            <a:r>
              <a:rPr lang="vi-VN" altLang="ro-MD" sz="1200" dirty="0" smtClean="0">
                <a:solidFill>
                  <a:srgbClr val="002060"/>
                </a:solidFill>
              </a:rPr>
              <a:t>rearea </a:t>
            </a:r>
            <a:r>
              <a:rPr lang="vi-VN" altLang="ro-MD" sz="1200" dirty="0">
                <a:solidFill>
                  <a:srgbClr val="002060"/>
                </a:solidFill>
              </a:rPr>
              <a:t>de rețele</a:t>
            </a:r>
            <a:r>
              <a:rPr lang="en-US" altLang="ro-MD" sz="1200" dirty="0">
                <a:solidFill>
                  <a:srgbClr val="002060"/>
                </a:solidFill>
              </a:rPr>
              <a:t>;</a:t>
            </a:r>
            <a:endParaRPr lang="vi-VN" altLang="ro-MD" sz="1200" dirty="0">
              <a:solidFill>
                <a:srgbClr val="002060"/>
              </a:solidFill>
            </a:endParaRPr>
          </a:p>
          <a:p>
            <a:pPr marL="177800" indent="-180000">
              <a:spcAft>
                <a:spcPts val="300"/>
              </a:spcAft>
              <a:buFont typeface="Arial" panose="020B0604020202020204" pitchFamily="34" charset="0"/>
              <a:buChar char="•"/>
            </a:pPr>
            <a:r>
              <a:rPr lang="ro-RO" altLang="ro-MD" sz="1200" dirty="0">
                <a:solidFill>
                  <a:srgbClr val="002060"/>
                </a:solidFill>
              </a:rPr>
              <a:t>C</a:t>
            </a:r>
            <a:r>
              <a:rPr lang="vi-VN" altLang="ro-MD" sz="1200" dirty="0" smtClean="0">
                <a:solidFill>
                  <a:srgbClr val="002060"/>
                </a:solidFill>
              </a:rPr>
              <a:t>oordonare </a:t>
            </a:r>
            <a:r>
              <a:rPr lang="vi-VN" altLang="ro-MD" sz="1200" dirty="0">
                <a:solidFill>
                  <a:srgbClr val="002060"/>
                </a:solidFill>
              </a:rPr>
              <a:t>sau servicii de sprijin</a:t>
            </a:r>
            <a:r>
              <a:rPr lang="en-US" altLang="ro-MD" sz="1200" dirty="0">
                <a:solidFill>
                  <a:srgbClr val="002060"/>
                </a:solidFill>
              </a:rPr>
              <a:t>;</a:t>
            </a:r>
            <a:endParaRPr lang="vi-VN" altLang="ro-MD" sz="1200" dirty="0">
              <a:solidFill>
                <a:srgbClr val="002060"/>
              </a:solidFill>
            </a:endParaRPr>
          </a:p>
          <a:p>
            <a:pPr marL="177800" indent="-180000">
              <a:spcAft>
                <a:spcPts val="300"/>
              </a:spcAft>
              <a:buFont typeface="Arial" panose="020B0604020202020204" pitchFamily="34" charset="0"/>
              <a:buChar char="•"/>
            </a:pPr>
            <a:r>
              <a:rPr lang="ro-RO" altLang="ro-MD" sz="1200" dirty="0">
                <a:solidFill>
                  <a:srgbClr val="002060"/>
                </a:solidFill>
              </a:rPr>
              <a:t>S</a:t>
            </a:r>
            <a:r>
              <a:rPr lang="vi-VN" altLang="ro-MD" sz="1200" dirty="0" smtClean="0">
                <a:solidFill>
                  <a:srgbClr val="002060"/>
                </a:solidFill>
              </a:rPr>
              <a:t>chimb </a:t>
            </a:r>
            <a:r>
              <a:rPr lang="vi-VN" altLang="ro-MD" sz="1200" dirty="0">
                <a:solidFill>
                  <a:srgbClr val="002060"/>
                </a:solidFill>
              </a:rPr>
              <a:t>de experiență și studii, inclusiv studii de design pentru noua infrastructură</a:t>
            </a:r>
            <a:r>
              <a:rPr lang="en-US" altLang="ro-MD" sz="1200" dirty="0">
                <a:solidFill>
                  <a:srgbClr val="002060"/>
                </a:solidFill>
              </a:rPr>
              <a:t>;</a:t>
            </a:r>
            <a:endParaRPr lang="vi-VN" altLang="ro-MD" sz="1200" dirty="0">
              <a:solidFill>
                <a:srgbClr val="002060"/>
              </a:solidFill>
            </a:endParaRPr>
          </a:p>
          <a:p>
            <a:pPr marL="177800" indent="-180000">
              <a:spcAft>
                <a:spcPts val="300"/>
              </a:spcAft>
              <a:buFont typeface="Arial" panose="020B0604020202020204" pitchFamily="34" charset="0"/>
              <a:buChar char="•"/>
            </a:pPr>
            <a:r>
              <a:rPr lang="ro-RO" altLang="ro-MD" sz="1200" dirty="0">
                <a:solidFill>
                  <a:srgbClr val="002060"/>
                </a:solidFill>
              </a:rPr>
              <a:t>A</a:t>
            </a:r>
            <a:r>
              <a:rPr lang="vi-VN" altLang="ro-MD" sz="1200" dirty="0" smtClean="0">
                <a:solidFill>
                  <a:srgbClr val="002060"/>
                </a:solidFill>
              </a:rPr>
              <a:t>ctivități </a:t>
            </a:r>
            <a:r>
              <a:rPr lang="vi-VN" altLang="ro-MD" sz="1200" dirty="0">
                <a:solidFill>
                  <a:srgbClr val="002060"/>
                </a:solidFill>
              </a:rPr>
              <a:t>complementare ale planificării strategice</a:t>
            </a:r>
            <a:r>
              <a:rPr lang="en-US" altLang="ro-MD" sz="1200" dirty="0">
                <a:solidFill>
                  <a:srgbClr val="002060"/>
                </a:solidFill>
              </a:rPr>
              <a:t>;</a:t>
            </a:r>
            <a:endParaRPr lang="vi-VN" altLang="ro-MD" sz="1200" dirty="0">
              <a:solidFill>
                <a:srgbClr val="002060"/>
              </a:solidFill>
            </a:endParaRPr>
          </a:p>
          <a:p>
            <a:pPr marL="177800" indent="-180000">
              <a:spcAft>
                <a:spcPts val="300"/>
              </a:spcAft>
              <a:buFont typeface="Arial" panose="020B0604020202020204" pitchFamily="34" charset="0"/>
              <a:buChar char="•"/>
            </a:pPr>
            <a:r>
              <a:rPr lang="ro-RO" altLang="ro-MD" sz="1200" dirty="0">
                <a:solidFill>
                  <a:srgbClr val="002060"/>
                </a:solidFill>
              </a:rPr>
              <a:t>C</a:t>
            </a:r>
            <a:r>
              <a:rPr lang="vi-VN" altLang="ro-MD" sz="1200" dirty="0" smtClean="0">
                <a:solidFill>
                  <a:srgbClr val="002060"/>
                </a:solidFill>
              </a:rPr>
              <a:t>oordonare </a:t>
            </a:r>
            <a:r>
              <a:rPr lang="vi-VN" altLang="ro-MD" sz="1200" dirty="0">
                <a:solidFill>
                  <a:srgbClr val="002060"/>
                </a:solidFill>
              </a:rPr>
              <a:t>cu programe din diferite țări.</a:t>
            </a:r>
            <a:endParaRPr lang="ro-RO" altLang="ro-MD" sz="1200" dirty="0">
              <a:solidFill>
                <a:srgbClr val="002060"/>
              </a:solidFill>
            </a:endParaRPr>
          </a:p>
        </p:txBody>
      </p:sp>
    </p:spTree>
    <p:extLst>
      <p:ext uri="{BB962C8B-B14F-4D97-AF65-F5344CB8AC3E}">
        <p14:creationId xmlns:p14="http://schemas.microsoft.com/office/powerpoint/2010/main" val="1703909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92696"/>
            <a:ext cx="8229600" cy="724942"/>
          </a:xfrm>
        </p:spPr>
        <p:txBody>
          <a:bodyPr>
            <a:noAutofit/>
          </a:bodyPr>
          <a:lstStyle/>
          <a:p>
            <a:r>
              <a:rPr lang="ro-RO" sz="2800" dirty="0" smtClean="0">
                <a:solidFill>
                  <a:schemeClr val="tx2"/>
                </a:solidFill>
              </a:rPr>
              <a:t>Nivele de pregătire tehnologică (TRL – Technology Readiness Levels)</a:t>
            </a:r>
            <a:endParaRPr lang="ru-RU" sz="2800" dirty="0">
              <a:solidFill>
                <a:schemeClr val="tx2"/>
              </a:solidFill>
            </a:endParaRPr>
          </a:p>
        </p:txBody>
      </p:sp>
      <p:sp>
        <p:nvSpPr>
          <p:cNvPr id="3" name="Содержимое 2"/>
          <p:cNvSpPr>
            <a:spLocks noGrp="1"/>
          </p:cNvSpPr>
          <p:nvPr>
            <p:ph idx="1"/>
          </p:nvPr>
        </p:nvSpPr>
        <p:spPr>
          <a:xfrm>
            <a:off x="457200" y="1600201"/>
            <a:ext cx="8229600" cy="2836911"/>
          </a:xfrm>
        </p:spPr>
        <p:txBody>
          <a:bodyPr>
            <a:normAutofit fontScale="47500" lnSpcReduction="20000"/>
          </a:bodyPr>
          <a:lstStyle/>
          <a:p>
            <a:pPr lvl="0"/>
            <a:r>
              <a:rPr lang="en-US" b="1" dirty="0" smtClean="0"/>
              <a:t>TRL 1 – basic principles observed</a:t>
            </a:r>
            <a:r>
              <a:rPr lang="en-US" dirty="0" smtClean="0"/>
              <a:t> </a:t>
            </a:r>
            <a:r>
              <a:rPr lang="ro-RO" dirty="0" smtClean="0"/>
              <a:t>/ principii de bază observate</a:t>
            </a:r>
            <a:endParaRPr lang="ru-RU" dirty="0" smtClean="0"/>
          </a:p>
          <a:p>
            <a:pPr lvl="0"/>
            <a:r>
              <a:rPr lang="en-US" b="1" dirty="0" smtClean="0"/>
              <a:t>TRL 2 – technology concept formulated</a:t>
            </a:r>
            <a:r>
              <a:rPr lang="en-US" dirty="0" smtClean="0"/>
              <a:t> </a:t>
            </a:r>
            <a:r>
              <a:rPr lang="ro-RO" dirty="0" smtClean="0"/>
              <a:t>/ concept formulat al tehnologiei/produsului/metodologiei</a:t>
            </a:r>
            <a:endParaRPr lang="ru-RU" dirty="0" smtClean="0"/>
          </a:p>
          <a:p>
            <a:pPr lvl="0"/>
            <a:r>
              <a:rPr lang="en-US" b="1" dirty="0" smtClean="0"/>
              <a:t>TRL 3 – experimental proof of concept</a:t>
            </a:r>
            <a:r>
              <a:rPr lang="en-US" dirty="0" smtClean="0"/>
              <a:t> </a:t>
            </a:r>
            <a:r>
              <a:rPr lang="ro-RO" dirty="0" smtClean="0"/>
              <a:t>/ dovada experimentală a conceptului</a:t>
            </a:r>
            <a:endParaRPr lang="ru-RU" dirty="0" smtClean="0"/>
          </a:p>
          <a:p>
            <a:pPr lvl="0"/>
            <a:r>
              <a:rPr lang="en-US" b="1" dirty="0" smtClean="0"/>
              <a:t>TRL 4 – technology validated in lab </a:t>
            </a:r>
            <a:r>
              <a:rPr lang="ro-RO" dirty="0" smtClean="0"/>
              <a:t>/ tehnologie validată în laborator</a:t>
            </a:r>
            <a:endParaRPr lang="ru-RU" dirty="0" smtClean="0"/>
          </a:p>
          <a:p>
            <a:pPr lvl="0"/>
            <a:r>
              <a:rPr lang="en-US" b="1" dirty="0" smtClean="0"/>
              <a:t>TRL 5 – technology validated in relevant environment (industrially relevant environment in the case of key enabling technologies)</a:t>
            </a:r>
            <a:r>
              <a:rPr lang="en-US" dirty="0" smtClean="0"/>
              <a:t> </a:t>
            </a:r>
            <a:r>
              <a:rPr lang="ro-RO" dirty="0" smtClean="0"/>
              <a:t>/ tehnologie validată într-un mediu relevant</a:t>
            </a:r>
            <a:endParaRPr lang="ru-RU" dirty="0" smtClean="0"/>
          </a:p>
          <a:p>
            <a:pPr lvl="0"/>
            <a:r>
              <a:rPr lang="en-US" b="1" dirty="0" smtClean="0"/>
              <a:t>TRL 6 – technology demonstrated in relevant environment (industrially relevant environment in the case of Key Enabling Technologies(KETs)</a:t>
            </a:r>
            <a:r>
              <a:rPr lang="en-US" dirty="0" smtClean="0"/>
              <a:t> </a:t>
            </a:r>
            <a:r>
              <a:rPr lang="ro-RO" dirty="0" smtClean="0"/>
              <a:t>/ tehnologie demonstrată într-un mediu relevant</a:t>
            </a:r>
            <a:endParaRPr lang="ru-RU" dirty="0" smtClean="0"/>
          </a:p>
          <a:p>
            <a:pPr lvl="0"/>
            <a:r>
              <a:rPr lang="en-US" b="1" dirty="0" smtClean="0"/>
              <a:t>TRL 7 – system prototype demonstration in operational environment</a:t>
            </a:r>
            <a:r>
              <a:rPr lang="en-US" dirty="0" smtClean="0"/>
              <a:t> </a:t>
            </a:r>
            <a:r>
              <a:rPr lang="ro-RO" dirty="0" smtClean="0"/>
              <a:t>/ funcționarea prototipului demonstrată într-un mediu operațional </a:t>
            </a:r>
            <a:endParaRPr lang="ru-RU" dirty="0" smtClean="0"/>
          </a:p>
          <a:p>
            <a:pPr lvl="0"/>
            <a:r>
              <a:rPr lang="en-US" b="1" dirty="0" smtClean="0"/>
              <a:t>TRL 8 – system complete and qualified</a:t>
            </a:r>
            <a:r>
              <a:rPr lang="en-US" dirty="0" smtClean="0"/>
              <a:t> </a:t>
            </a:r>
            <a:r>
              <a:rPr lang="ro-RO" dirty="0" smtClean="0"/>
              <a:t>/ sistem complet și calificat</a:t>
            </a:r>
            <a:endParaRPr lang="ru-RU" dirty="0" smtClean="0"/>
          </a:p>
          <a:p>
            <a:pPr lvl="0"/>
            <a:r>
              <a:rPr lang="en-US" b="1" dirty="0" smtClean="0"/>
              <a:t>TRL 9 – actual system proven in operational environment (competitive manufacturing in the case of key enabling technologies; or in space)</a:t>
            </a:r>
            <a:r>
              <a:rPr lang="en-US" dirty="0" smtClean="0"/>
              <a:t> / </a:t>
            </a:r>
            <a:r>
              <a:rPr lang="en-US" dirty="0" err="1" smtClean="0"/>
              <a:t>sistem</a:t>
            </a:r>
            <a:r>
              <a:rPr lang="en-US" dirty="0" smtClean="0"/>
              <a:t> </a:t>
            </a:r>
            <a:r>
              <a:rPr lang="en-US" dirty="0" err="1" smtClean="0"/>
              <a:t>aplicabil</a:t>
            </a:r>
            <a:r>
              <a:rPr lang="en-US" dirty="0" smtClean="0"/>
              <a:t> </a:t>
            </a:r>
            <a:r>
              <a:rPr lang="en-US" dirty="0" err="1" smtClean="0"/>
              <a:t>într</a:t>
            </a:r>
            <a:r>
              <a:rPr lang="en-US" dirty="0" smtClean="0"/>
              <a:t>-un </a:t>
            </a:r>
            <a:r>
              <a:rPr lang="en-US" dirty="0" err="1" smtClean="0"/>
              <a:t>mediu</a:t>
            </a:r>
            <a:r>
              <a:rPr lang="en-US" dirty="0" smtClean="0"/>
              <a:t> </a:t>
            </a:r>
            <a:r>
              <a:rPr lang="en-US" dirty="0" err="1" smtClean="0"/>
              <a:t>operațional</a:t>
            </a:r>
            <a:endParaRPr lang="ru-RU" dirty="0" smtClean="0"/>
          </a:p>
          <a:p>
            <a:endParaRPr lang="ru-RU" dirty="0"/>
          </a:p>
        </p:txBody>
      </p:sp>
      <p:pic>
        <p:nvPicPr>
          <p:cNvPr id="1026" name="Picture 2"/>
          <p:cNvPicPr>
            <a:picLocks noChangeAspect="1" noChangeArrowheads="1"/>
          </p:cNvPicPr>
          <p:nvPr/>
        </p:nvPicPr>
        <p:blipFill>
          <a:blip r:embed="rId2" cstate="print"/>
          <a:srcRect/>
          <a:stretch>
            <a:fillRect/>
          </a:stretch>
        </p:blipFill>
        <p:spPr bwMode="auto">
          <a:xfrm>
            <a:off x="251520" y="4437112"/>
            <a:ext cx="8568952" cy="1512168"/>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Скругленный прямоугольник 10"/>
          <p:cNvSpPr/>
          <p:nvPr/>
        </p:nvSpPr>
        <p:spPr>
          <a:xfrm>
            <a:off x="1115616" y="4437112"/>
            <a:ext cx="4752528" cy="1440160"/>
          </a:xfrm>
          <a:prstGeom prst="roundRect">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79512" y="692696"/>
            <a:ext cx="8784976" cy="724942"/>
          </a:xfrm>
        </p:spPr>
        <p:txBody>
          <a:bodyPr>
            <a:noAutofit/>
          </a:bodyPr>
          <a:lstStyle/>
          <a:p>
            <a:r>
              <a:rPr lang="ro-RO" sz="2800" dirty="0" smtClean="0">
                <a:solidFill>
                  <a:schemeClr val="tx2"/>
                </a:solidFill>
              </a:rPr>
              <a:t>Ce sunt Tehnologiile-Cheie (Key Enabling Technologies (KETs)) ? </a:t>
            </a:r>
            <a:endParaRPr lang="ru-RU" sz="3200" dirty="0"/>
          </a:p>
        </p:txBody>
      </p:sp>
      <p:sp>
        <p:nvSpPr>
          <p:cNvPr id="4" name="Прямоугольник 3"/>
          <p:cNvSpPr/>
          <p:nvPr/>
        </p:nvSpPr>
        <p:spPr>
          <a:xfrm>
            <a:off x="467544" y="1700808"/>
            <a:ext cx="2952328" cy="830997"/>
          </a:xfrm>
          <a:prstGeom prst="rect">
            <a:avLst/>
          </a:prstGeom>
        </p:spPr>
        <p:txBody>
          <a:bodyPr wrap="square">
            <a:spAutoFit/>
          </a:bodyPr>
          <a:lstStyle/>
          <a:p>
            <a:pPr algn="ctr"/>
            <a:r>
              <a:rPr lang="ro-RO" sz="2400" b="1" dirty="0" smtClean="0">
                <a:solidFill>
                  <a:schemeClr val="tx2"/>
                </a:solidFill>
              </a:rPr>
              <a:t>KETs – 6 tehnologii strategice</a:t>
            </a:r>
            <a:endParaRPr lang="ru-RU" sz="2400" b="1" dirty="0"/>
          </a:p>
        </p:txBody>
      </p:sp>
      <p:sp>
        <p:nvSpPr>
          <p:cNvPr id="5" name="Прямоугольник 4"/>
          <p:cNvSpPr/>
          <p:nvPr/>
        </p:nvSpPr>
        <p:spPr>
          <a:xfrm>
            <a:off x="1259632" y="4437112"/>
            <a:ext cx="4572000" cy="1477328"/>
          </a:xfrm>
          <a:prstGeom prst="rect">
            <a:avLst/>
          </a:prstGeom>
        </p:spPr>
        <p:txBody>
          <a:bodyPr>
            <a:spAutoFit/>
          </a:bodyPr>
          <a:lstStyle/>
          <a:p>
            <a:pPr>
              <a:buFont typeface="Wingdings" pitchFamily="2" charset="2"/>
              <a:buChar char="Ø"/>
            </a:pPr>
            <a:r>
              <a:rPr lang="ro-RO" dirty="0" smtClean="0">
                <a:latin typeface="Arial" pitchFamily="34" charset="0"/>
                <a:cs typeface="Arial" pitchFamily="34" charset="0"/>
              </a:rPr>
              <a:t> sunt </a:t>
            </a:r>
            <a:r>
              <a:rPr lang="vi-VN" dirty="0" smtClean="0">
                <a:latin typeface="Arial" pitchFamily="34" charset="0"/>
                <a:cs typeface="Arial" pitchFamily="34" charset="0"/>
              </a:rPr>
              <a:t>baz</a:t>
            </a:r>
            <a:r>
              <a:rPr lang="ro-RO" dirty="0" smtClean="0">
                <a:latin typeface="Arial" pitchFamily="34" charset="0"/>
                <a:cs typeface="Arial" pitchFamily="34" charset="0"/>
              </a:rPr>
              <a:t>a</a:t>
            </a:r>
            <a:r>
              <a:rPr lang="vi-VN" dirty="0" smtClean="0">
                <a:latin typeface="Arial" pitchFamily="34" charset="0"/>
                <a:cs typeface="Arial" pitchFamily="34" charset="0"/>
              </a:rPr>
              <a:t> un</a:t>
            </a:r>
            <a:r>
              <a:rPr lang="ro-RO" dirty="0" smtClean="0">
                <a:latin typeface="Arial" pitchFamily="34" charset="0"/>
                <a:cs typeface="Arial" pitchFamily="34" charset="0"/>
              </a:rPr>
              <a:t>ui</a:t>
            </a:r>
            <a:r>
              <a:rPr lang="vi-VN" dirty="0" smtClean="0">
                <a:latin typeface="Arial" pitchFamily="34" charset="0"/>
                <a:cs typeface="Arial" pitchFamily="34" charset="0"/>
              </a:rPr>
              <a:t> avantaj competitiv pentru industria europeană</a:t>
            </a:r>
            <a:endParaRPr lang="ro-RO" dirty="0" smtClean="0">
              <a:latin typeface="Arial" pitchFamily="34" charset="0"/>
              <a:cs typeface="Arial" pitchFamily="34" charset="0"/>
            </a:endParaRPr>
          </a:p>
          <a:p>
            <a:pPr>
              <a:buFont typeface="Wingdings" pitchFamily="2" charset="2"/>
              <a:buChar char="Ø"/>
            </a:pPr>
            <a:r>
              <a:rPr lang="vi-VN" dirty="0" smtClean="0">
                <a:latin typeface="Arial" pitchFamily="34" charset="0"/>
                <a:cs typeface="Arial" pitchFamily="34" charset="0"/>
              </a:rPr>
              <a:t> stimul</a:t>
            </a:r>
            <a:r>
              <a:rPr lang="ro-RO" dirty="0" smtClean="0">
                <a:latin typeface="Arial" pitchFamily="34" charset="0"/>
                <a:cs typeface="Arial" pitchFamily="34" charset="0"/>
              </a:rPr>
              <a:t>ează</a:t>
            </a:r>
            <a:r>
              <a:rPr lang="vi-VN" dirty="0" smtClean="0">
                <a:latin typeface="Arial" pitchFamily="34" charset="0"/>
                <a:cs typeface="Arial" pitchFamily="34" charset="0"/>
              </a:rPr>
              <a:t> creșter</a:t>
            </a:r>
            <a:r>
              <a:rPr lang="ro-RO" dirty="0" smtClean="0">
                <a:latin typeface="Arial" pitchFamily="34" charset="0"/>
                <a:cs typeface="Arial" pitchFamily="34" charset="0"/>
              </a:rPr>
              <a:t>ea</a:t>
            </a:r>
            <a:r>
              <a:rPr lang="vi-VN" dirty="0" smtClean="0">
                <a:latin typeface="Arial" pitchFamily="34" charset="0"/>
                <a:cs typeface="Arial" pitchFamily="34" charset="0"/>
              </a:rPr>
              <a:t> economic</a:t>
            </a:r>
            <a:r>
              <a:rPr lang="ro-RO" dirty="0" smtClean="0">
                <a:latin typeface="Arial" pitchFamily="34" charset="0"/>
                <a:cs typeface="Arial" pitchFamily="34" charset="0"/>
              </a:rPr>
              <a:t>ă</a:t>
            </a:r>
          </a:p>
          <a:p>
            <a:pPr>
              <a:buFont typeface="Wingdings" pitchFamily="2" charset="2"/>
              <a:buChar char="Ø"/>
            </a:pPr>
            <a:r>
              <a:rPr lang="vi-VN" dirty="0" smtClean="0">
                <a:latin typeface="Arial" pitchFamily="34" charset="0"/>
                <a:cs typeface="Arial" pitchFamily="34" charset="0"/>
              </a:rPr>
              <a:t> crea</a:t>
            </a:r>
            <a:r>
              <a:rPr lang="ro-RO" dirty="0" smtClean="0">
                <a:latin typeface="Arial" pitchFamily="34" charset="0"/>
                <a:cs typeface="Arial" pitchFamily="34" charset="0"/>
              </a:rPr>
              <a:t>ză</a:t>
            </a:r>
            <a:r>
              <a:rPr lang="vi-VN" dirty="0" smtClean="0">
                <a:latin typeface="Arial" pitchFamily="34" charset="0"/>
                <a:cs typeface="Arial" pitchFamily="34" charset="0"/>
              </a:rPr>
              <a:t> noi locuri de muncă</a:t>
            </a:r>
            <a:endParaRPr lang="ro-RO" dirty="0" smtClean="0">
              <a:latin typeface="Arial" pitchFamily="34" charset="0"/>
              <a:cs typeface="Arial" pitchFamily="34" charset="0"/>
            </a:endParaRPr>
          </a:p>
          <a:p>
            <a:pPr>
              <a:buFont typeface="Wingdings" pitchFamily="2" charset="2"/>
              <a:buChar char="Ø"/>
            </a:pPr>
            <a:r>
              <a:rPr lang="vi-VN" dirty="0" smtClean="0">
                <a:latin typeface="Arial" pitchFamily="34" charset="0"/>
                <a:cs typeface="Arial" pitchFamily="34" charset="0"/>
              </a:rPr>
              <a:t> satisfac nevoile sociale</a:t>
            </a:r>
            <a:endParaRPr lang="ru-RU" dirty="0">
              <a:latin typeface="Arial" pitchFamily="34" charset="0"/>
              <a:cs typeface="Arial" pitchFamily="34" charset="0"/>
            </a:endParaRPr>
          </a:p>
        </p:txBody>
      </p:sp>
      <p:cxnSp>
        <p:nvCxnSpPr>
          <p:cNvPr id="7" name="Скругленная соединительная линия 6"/>
          <p:cNvCxnSpPr/>
          <p:nvPr/>
        </p:nvCxnSpPr>
        <p:spPr>
          <a:xfrm>
            <a:off x="2987824" y="2132856"/>
            <a:ext cx="504056" cy="288032"/>
          </a:xfrm>
          <a:prstGeom prst="curvedConnector3">
            <a:avLst>
              <a:gd name="adj1" fmla="val 50000"/>
            </a:avLst>
          </a:prstGeom>
          <a:ln>
            <a:headEnd type="arrow"/>
            <a:tailEnd type="arrow"/>
          </a:ln>
        </p:spPr>
        <p:style>
          <a:lnRef idx="1">
            <a:schemeClr val="accent2"/>
          </a:lnRef>
          <a:fillRef idx="0">
            <a:schemeClr val="accent2"/>
          </a:fillRef>
          <a:effectRef idx="0">
            <a:schemeClr val="accent2"/>
          </a:effectRef>
          <a:fontRef idx="minor">
            <a:schemeClr val="tx1"/>
          </a:fontRef>
        </p:style>
      </p:cxnSp>
      <p:sp>
        <p:nvSpPr>
          <p:cNvPr id="9" name="Овальная выноска 8"/>
          <p:cNvSpPr/>
          <p:nvPr/>
        </p:nvSpPr>
        <p:spPr>
          <a:xfrm>
            <a:off x="3491880" y="1556792"/>
            <a:ext cx="4392488" cy="2448272"/>
          </a:xfrm>
          <a:prstGeom prst="wedgeEllipseCallout">
            <a:avLst/>
          </a:prstGeom>
          <a:solidFill>
            <a:schemeClr val="accent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4211960" y="1916832"/>
            <a:ext cx="3672408" cy="1754326"/>
          </a:xfrm>
          <a:prstGeom prst="rect">
            <a:avLst/>
          </a:prstGeom>
        </p:spPr>
        <p:txBody>
          <a:bodyPr wrap="square">
            <a:spAutoFit/>
          </a:bodyPr>
          <a:lstStyle/>
          <a:p>
            <a:pPr>
              <a:buFont typeface="Arial" pitchFamily="34" charset="0"/>
              <a:buChar char="•"/>
            </a:pPr>
            <a:r>
              <a:rPr lang="ro-RO" dirty="0" smtClean="0"/>
              <a:t> </a:t>
            </a:r>
            <a:r>
              <a:rPr lang="en-US" b="1" dirty="0" err="1" smtClean="0"/>
              <a:t>Nanotehnologi</a:t>
            </a:r>
            <a:r>
              <a:rPr lang="ro-RO" b="1" dirty="0" smtClean="0"/>
              <a:t>i</a:t>
            </a:r>
          </a:p>
          <a:p>
            <a:pPr>
              <a:buFont typeface="Arial" pitchFamily="34" charset="0"/>
              <a:buChar char="•"/>
            </a:pPr>
            <a:r>
              <a:rPr lang="ro-RO" b="1" dirty="0" smtClean="0"/>
              <a:t> </a:t>
            </a:r>
            <a:r>
              <a:rPr lang="en-US" b="1" dirty="0" smtClean="0"/>
              <a:t>Material</a:t>
            </a:r>
            <a:r>
              <a:rPr lang="ro-RO" b="1" dirty="0" smtClean="0"/>
              <a:t>e </a:t>
            </a:r>
            <a:r>
              <a:rPr lang="en-US" b="1" dirty="0" err="1" smtClean="0"/>
              <a:t>Avan</a:t>
            </a:r>
            <a:r>
              <a:rPr lang="ro-RO" b="1" dirty="0" smtClean="0"/>
              <a:t>sate</a:t>
            </a:r>
          </a:p>
          <a:p>
            <a:pPr>
              <a:buFont typeface="Arial" pitchFamily="34" charset="0"/>
              <a:buChar char="•"/>
            </a:pPr>
            <a:r>
              <a:rPr lang="ro-RO" b="1" dirty="0" smtClean="0"/>
              <a:t> Tehnologii de Producție </a:t>
            </a:r>
            <a:r>
              <a:rPr lang="en-US" b="1" dirty="0" err="1" smtClean="0"/>
              <a:t>Avan</a:t>
            </a:r>
            <a:r>
              <a:rPr lang="ro-RO" b="1" dirty="0" smtClean="0"/>
              <a:t>sată</a:t>
            </a:r>
          </a:p>
          <a:p>
            <a:pPr>
              <a:buFont typeface="Arial" pitchFamily="34" charset="0"/>
              <a:buChar char="•"/>
            </a:pPr>
            <a:r>
              <a:rPr lang="ro-RO" b="1" dirty="0" smtClean="0"/>
              <a:t> </a:t>
            </a:r>
            <a:r>
              <a:rPr lang="en-US" b="1" dirty="0" err="1" smtClean="0"/>
              <a:t>Biotehnolog</a:t>
            </a:r>
            <a:r>
              <a:rPr lang="ro-RO" b="1" dirty="0" smtClean="0"/>
              <a:t>ie</a:t>
            </a:r>
          </a:p>
          <a:p>
            <a:pPr>
              <a:buFont typeface="Arial" pitchFamily="34" charset="0"/>
              <a:buChar char="•"/>
            </a:pPr>
            <a:r>
              <a:rPr lang="en-US" b="1" dirty="0" smtClean="0"/>
              <a:t> Micro- </a:t>
            </a:r>
            <a:r>
              <a:rPr lang="ro-RO" b="1" dirty="0" smtClean="0"/>
              <a:t>și</a:t>
            </a:r>
            <a:r>
              <a:rPr lang="en-US" b="1" dirty="0" smtClean="0"/>
              <a:t> </a:t>
            </a:r>
            <a:r>
              <a:rPr lang="en-US" b="1" dirty="0" err="1" smtClean="0"/>
              <a:t>Nanoelectronic</a:t>
            </a:r>
            <a:r>
              <a:rPr lang="ro-RO" b="1" dirty="0" smtClean="0"/>
              <a:t>ă</a:t>
            </a:r>
          </a:p>
          <a:p>
            <a:pPr>
              <a:buFont typeface="Arial" pitchFamily="34" charset="0"/>
              <a:buChar char="•"/>
            </a:pPr>
            <a:r>
              <a:rPr lang="ro-RO" b="1" dirty="0" smtClean="0"/>
              <a:t> F</a:t>
            </a:r>
            <a:r>
              <a:rPr lang="en-US" b="1" dirty="0" err="1" smtClean="0"/>
              <a:t>otonic</a:t>
            </a:r>
            <a:r>
              <a:rPr lang="ro-RO" b="1" dirty="0" smtClean="0"/>
              <a:t>ă</a:t>
            </a:r>
            <a:endParaRPr lang="ru-RU"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716016" y="1124744"/>
            <a:ext cx="3888432" cy="4752528"/>
          </a:xfrm>
        </p:spPr>
        <p:txBody>
          <a:bodyPr>
            <a:normAutofit/>
          </a:bodyPr>
          <a:lstStyle/>
          <a:p>
            <a:r>
              <a:rPr lang="ro-RO" sz="2400" dirty="0" smtClean="0"/>
              <a:t>Programul de lucru pe </a:t>
            </a:r>
            <a:r>
              <a:rPr lang="vi-VN" sz="2400" dirty="0" smtClean="0">
                <a:latin typeface="Calibri" pitchFamily="34" charset="0"/>
              </a:rPr>
              <a:t>domeniul Nanotehnologii, materiale avansate şi noi tehnologii de producţie avansată</a:t>
            </a:r>
            <a:r>
              <a:rPr lang="ro-RO" sz="2400" dirty="0" smtClean="0">
                <a:latin typeface="Calibri" pitchFamily="34" charset="0"/>
              </a:rPr>
              <a:t> este accesibil tuturor la:</a:t>
            </a:r>
            <a:r>
              <a:rPr lang="ro-RO" sz="2400" dirty="0" smtClean="0">
                <a:latin typeface="Calibri" pitchFamily="34" charset="0"/>
                <a:hlinkClick r:id="rId2"/>
              </a:rPr>
              <a:t> http://ec.europa.eu/research/participants/data/ref/h2020/wp/2016_2017/main/h2020-wp1617-leit-nmp_en.pdf</a:t>
            </a:r>
            <a:endParaRPr lang="ro-RO" sz="2400" dirty="0" smtClean="0">
              <a:latin typeface="Calibri" pitchFamily="34" charset="0"/>
            </a:endParaRPr>
          </a:p>
        </p:txBody>
      </p:sp>
      <p:pic>
        <p:nvPicPr>
          <p:cNvPr id="2051" name="Picture 3"/>
          <p:cNvPicPr>
            <a:picLocks noChangeAspect="1" noChangeArrowheads="1"/>
          </p:cNvPicPr>
          <p:nvPr/>
        </p:nvPicPr>
        <p:blipFill>
          <a:blip r:embed="rId3" cstate="print"/>
          <a:srcRect/>
          <a:stretch>
            <a:fillRect/>
          </a:stretch>
        </p:blipFill>
        <p:spPr bwMode="auto">
          <a:xfrm>
            <a:off x="683568" y="788028"/>
            <a:ext cx="3744416" cy="516450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457200" y="332656"/>
            <a:ext cx="8229600" cy="796925"/>
          </a:xfrm>
        </p:spPr>
        <p:txBody>
          <a:bodyPr/>
          <a:lstStyle/>
          <a:p>
            <a:r>
              <a:rPr lang="en-US" sz="2000" b="1" dirty="0">
                <a:solidFill>
                  <a:srgbClr val="FF0000"/>
                </a:solidFill>
              </a:rPr>
              <a:t>Call identifier: H2020-NMBP-2016-2017</a:t>
            </a:r>
            <a:endParaRPr lang="ru-RU" dirty="0">
              <a:solidFill>
                <a:srgbClr val="0000FF"/>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08444059"/>
              </p:ext>
            </p:extLst>
          </p:nvPr>
        </p:nvGraphicFramePr>
        <p:xfrm>
          <a:off x="251520" y="908722"/>
          <a:ext cx="8435281" cy="5303520"/>
        </p:xfrm>
        <a:graphic>
          <a:graphicData uri="http://schemas.openxmlformats.org/drawingml/2006/table">
            <a:tbl>
              <a:tblPr firstRow="1" bandRow="1">
                <a:tableStyleId>{5C22544A-7EE6-4342-B048-85BDC9FD1C3A}</a:tableStyleId>
              </a:tblPr>
              <a:tblGrid>
                <a:gridCol w="3291811"/>
                <a:gridCol w="3291811"/>
                <a:gridCol w="540057"/>
                <a:gridCol w="540057"/>
                <a:gridCol w="771545"/>
              </a:tblGrid>
              <a:tr h="432046">
                <a:tc>
                  <a:txBody>
                    <a:bodyPr/>
                    <a:lstStyle/>
                    <a:p>
                      <a:pPr algn="ctr"/>
                      <a:r>
                        <a:rPr lang="en-US" sz="1100" dirty="0" smtClean="0"/>
                        <a:t>Call</a:t>
                      </a:r>
                      <a:endParaRPr lang="en-US" sz="1100" dirty="0"/>
                    </a:p>
                  </a:txBody>
                  <a:tcPr/>
                </a:tc>
                <a:tc>
                  <a:txBody>
                    <a:bodyPr/>
                    <a:lstStyle/>
                    <a:p>
                      <a:pPr algn="ctr"/>
                      <a:r>
                        <a:rPr lang="en-US" sz="1100" dirty="0" smtClean="0"/>
                        <a:t>Description</a:t>
                      </a:r>
                      <a:endParaRPr lang="en-US" sz="1100" dirty="0"/>
                    </a:p>
                  </a:txBody>
                  <a:tcPr/>
                </a:tc>
                <a:tc>
                  <a:txBody>
                    <a:bodyPr/>
                    <a:lstStyle/>
                    <a:p>
                      <a:pPr algn="ctr"/>
                      <a:r>
                        <a:rPr lang="en-US" sz="1100" dirty="0" smtClean="0"/>
                        <a:t>Type</a:t>
                      </a:r>
                      <a:r>
                        <a:rPr lang="en-US" sz="1100" baseline="0" dirty="0" smtClean="0"/>
                        <a:t> of action</a:t>
                      </a:r>
                      <a:endParaRPr lang="en-US" sz="1100" dirty="0"/>
                    </a:p>
                  </a:txBody>
                  <a:tcPr/>
                </a:tc>
                <a:tc>
                  <a:txBody>
                    <a:bodyPr/>
                    <a:lstStyle/>
                    <a:p>
                      <a:pPr algn="ctr"/>
                      <a:r>
                        <a:rPr lang="en-US" sz="1100" dirty="0" smtClean="0"/>
                        <a:t>Model</a:t>
                      </a:r>
                      <a:endParaRPr lang="en-US" sz="1100" dirty="0"/>
                    </a:p>
                  </a:txBody>
                  <a:tcPr/>
                </a:tc>
                <a:tc>
                  <a:txBody>
                    <a:bodyPr/>
                    <a:lstStyle/>
                    <a:p>
                      <a:pPr algn="ctr"/>
                      <a:r>
                        <a:rPr lang="en-US" sz="1100" dirty="0" smtClean="0"/>
                        <a:t>Deadline</a:t>
                      </a:r>
                      <a:endParaRPr lang="en-US" sz="1100" dirty="0"/>
                    </a:p>
                  </a:txBody>
                  <a:tcPr/>
                </a:tc>
              </a:tr>
              <a:tr h="7226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 </a:t>
                      </a:r>
                      <a:r>
                        <a:rPr lang="en-US" sz="1100" dirty="0" smtClean="0">
                          <a:hlinkClick r:id="rId2"/>
                        </a:rPr>
                        <a:t>NMBP-13-2017: Cross-cutting KETs for diagnostics at the point-of-care</a:t>
                      </a:r>
                      <a:endParaRPr lang="en-US" sz="11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The focus is on further development into a clinical setting of novel MNBS platforms, techniques and systems that have already been proven in a laboratory setting (laboratory Proof-of-Concept). These must pertain to one or more of the following: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smtClean="0"/>
                        <a:t>    In vitro/in vivo diagnostics that are deployed at the point of care;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smtClean="0"/>
                        <a:t>    Therapy monitoring at the point of care.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RIA</a:t>
                      </a:r>
                    </a:p>
                  </a:txBody>
                  <a:tcPr/>
                </a:tc>
                <a:tc rowSpan="2">
                  <a:txBody>
                    <a:bodyPr/>
                    <a:lstStyle/>
                    <a:p>
                      <a:endParaRPr lang="en-US" sz="1100" dirty="0" smtClean="0"/>
                    </a:p>
                    <a:p>
                      <a:endParaRPr lang="en-US" sz="1100" dirty="0" smtClean="0"/>
                    </a:p>
                    <a:p>
                      <a:endParaRPr lang="en-US" sz="1100" dirty="0" smtClean="0"/>
                    </a:p>
                    <a:p>
                      <a:endParaRPr lang="en-US" sz="1100" dirty="0" smtClean="0"/>
                    </a:p>
                    <a:p>
                      <a:endParaRPr lang="en-US" sz="1100" dirty="0" smtClean="0"/>
                    </a:p>
                    <a:p>
                      <a:endParaRPr lang="en-US" sz="1100" dirty="0" smtClean="0"/>
                    </a:p>
                    <a:p>
                      <a:endParaRPr lang="en-US" sz="1100" dirty="0" smtClean="0"/>
                    </a:p>
                    <a:p>
                      <a:endParaRPr lang="en-US" sz="1100" dirty="0" smtClean="0"/>
                    </a:p>
                    <a:p>
                      <a:r>
                        <a:rPr lang="en-US" sz="1100" dirty="0" smtClean="0"/>
                        <a:t>Single-stage</a:t>
                      </a:r>
                      <a:endParaRPr lang="en-US" sz="11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p>
                  </a:txBody>
                  <a:tcPr/>
                </a:tc>
                <a:tc rowSpan="2">
                  <a:txBody>
                    <a:bodyPr/>
                    <a:lstStyle/>
                    <a:p>
                      <a:endParaRPr lang="en-US" sz="1100" dirty="0" smtClean="0"/>
                    </a:p>
                    <a:p>
                      <a:endParaRPr lang="en-US" sz="1100" dirty="0" smtClean="0"/>
                    </a:p>
                    <a:p>
                      <a:endParaRPr lang="en-US" sz="1100" dirty="0" smtClean="0"/>
                    </a:p>
                    <a:p>
                      <a:endParaRPr lang="en-US" sz="1100" dirty="0" smtClean="0"/>
                    </a:p>
                    <a:p>
                      <a:endParaRPr lang="en-US" sz="1100" dirty="0" smtClean="0"/>
                    </a:p>
                    <a:p>
                      <a:endParaRPr lang="en-US" sz="1100" dirty="0" smtClean="0"/>
                    </a:p>
                    <a:p>
                      <a:endParaRPr lang="en-US" sz="1100" dirty="0" smtClean="0"/>
                    </a:p>
                    <a:p>
                      <a:endParaRPr lang="en-US" sz="1100" dirty="0" smtClean="0"/>
                    </a:p>
                    <a:p>
                      <a:r>
                        <a:rPr lang="en-US" sz="1100" dirty="0" smtClean="0"/>
                        <a:t>19 January 2017</a:t>
                      </a:r>
                      <a:endParaRPr lang="en-US" sz="1100" dirty="0"/>
                    </a:p>
                  </a:txBody>
                  <a:tcPr/>
                </a:tc>
              </a:tr>
              <a:tr h="7226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hlinkClick r:id="rId3"/>
                        </a:rPr>
                        <a:t>BIOTEC-08-2017: Support for enhancing and demonstrating the impact of KET Biotechnology </a:t>
                      </a:r>
                      <a:r>
                        <a:rPr lang="en-US" sz="1100" dirty="0" err="1" smtClean="0">
                          <a:hlinkClick r:id="rId3"/>
                        </a:rPr>
                        <a:t>proj</a:t>
                      </a:r>
                      <a:r>
                        <a:rPr lang="en-US" sz="1100" dirty="0" smtClean="0"/>
                        <a:t>.</a:t>
                      </a:r>
                    </a:p>
                    <a:p>
                      <a:endParaRPr lang="en-US" sz="1100" dirty="0"/>
                    </a:p>
                  </a:txBody>
                  <a:tcPr/>
                </a:tc>
                <a:tc>
                  <a:txBody>
                    <a:bodyPr/>
                    <a:lstStyle/>
                    <a:p>
                      <a:pPr marL="171450" indent="-171450">
                        <a:buFont typeface="Arial" panose="020B0604020202020204" pitchFamily="34" charset="0"/>
                        <a:buChar char="•"/>
                      </a:pPr>
                      <a:r>
                        <a:rPr lang="en-US" sz="1100" dirty="0" smtClean="0"/>
                        <a:t>    Reviews of recent technological developments, publications, international R&amp;I </a:t>
                      </a:r>
                      <a:r>
                        <a:rPr lang="en-US" sz="1100" dirty="0" err="1" smtClean="0"/>
                        <a:t>programmes</a:t>
                      </a:r>
                      <a:r>
                        <a:rPr lang="en-US" sz="1100" dirty="0" smtClean="0"/>
                        <a:t> within the technological area of the cluster;</a:t>
                      </a:r>
                    </a:p>
                    <a:p>
                      <a:pPr marL="171450" indent="-171450">
                        <a:buFont typeface="Arial" panose="020B0604020202020204" pitchFamily="34" charset="0"/>
                        <a:buChar char="•"/>
                      </a:pPr>
                      <a:r>
                        <a:rPr lang="en-US" sz="1100" dirty="0" smtClean="0"/>
                        <a:t>    Workshops with top-ranked international experts from various disciplines aiming at the elaboration of future KET Biotechnology priorities within this cluster and identifying research gaps;</a:t>
                      </a:r>
                    </a:p>
                    <a:p>
                      <a:pPr marL="171450" indent="-171450">
                        <a:buFont typeface="Arial" panose="020B0604020202020204" pitchFamily="34" charset="0"/>
                        <a:buChar char="•"/>
                      </a:pPr>
                      <a:r>
                        <a:rPr lang="en-US" sz="1100" dirty="0" smtClean="0"/>
                        <a:t>    Science Intelligence: Gathering information about business trends and market prospects within and outside the EU, including relevant analytical and information/publication activities;</a:t>
                      </a:r>
                    </a:p>
                    <a:p>
                      <a:pPr marL="171450" indent="-171450">
                        <a:buFont typeface="Arial" panose="020B0604020202020204" pitchFamily="34" charset="0"/>
                        <a:buChar char="•"/>
                      </a:pPr>
                      <a:r>
                        <a:rPr lang="en-US" sz="1100" dirty="0" smtClean="0"/>
                        <a:t>    Promotion of the activities of the cluster, e.g. organizing international conferences, and national or international road shows highlighting the achievements within the cluster, involving also policy makers and/or the general public.</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CSA</a:t>
                      </a:r>
                    </a:p>
                    <a:p>
                      <a:endParaRPr lang="en-US" sz="1100" dirty="0"/>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vMerge="1">
                  <a:txBody>
                    <a:bodyPr/>
                    <a:lstStyle/>
                    <a:p>
                      <a:endParaRPr lang="en-US" dirty="0"/>
                    </a:p>
                  </a:txBody>
                  <a:tcPr/>
                </a:tc>
              </a:tr>
            </a:tbl>
          </a:graphicData>
        </a:graphic>
      </p:graphicFrame>
    </p:spTree>
    <p:extLst>
      <p:ext uri="{BB962C8B-B14F-4D97-AF65-F5344CB8AC3E}">
        <p14:creationId xmlns:p14="http://schemas.microsoft.com/office/powerpoint/2010/main" val="19649840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457200" y="332656"/>
            <a:ext cx="8229600" cy="796925"/>
          </a:xfrm>
        </p:spPr>
        <p:txBody>
          <a:bodyPr/>
          <a:lstStyle/>
          <a:p>
            <a:r>
              <a:rPr lang="en-US" sz="2000" b="1" dirty="0">
                <a:solidFill>
                  <a:srgbClr val="FF0000"/>
                </a:solidFill>
              </a:rPr>
              <a:t>Call identifier: H2020-NMBP-2016-2017</a:t>
            </a:r>
            <a:endParaRPr lang="ru-RU" dirty="0">
              <a:solidFill>
                <a:srgbClr val="0000FF"/>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607848247"/>
              </p:ext>
            </p:extLst>
          </p:nvPr>
        </p:nvGraphicFramePr>
        <p:xfrm>
          <a:off x="251520" y="908722"/>
          <a:ext cx="8435281" cy="5386893"/>
        </p:xfrm>
        <a:graphic>
          <a:graphicData uri="http://schemas.openxmlformats.org/drawingml/2006/table">
            <a:tbl>
              <a:tblPr firstRow="1" bandRow="1">
                <a:tableStyleId>{5C22544A-7EE6-4342-B048-85BDC9FD1C3A}</a:tableStyleId>
              </a:tblPr>
              <a:tblGrid>
                <a:gridCol w="3291811"/>
                <a:gridCol w="3291811"/>
                <a:gridCol w="540057"/>
                <a:gridCol w="540057"/>
                <a:gridCol w="771545"/>
              </a:tblGrid>
              <a:tr h="432046">
                <a:tc>
                  <a:txBody>
                    <a:bodyPr/>
                    <a:lstStyle/>
                    <a:p>
                      <a:pPr algn="ctr"/>
                      <a:r>
                        <a:rPr lang="en-US" sz="1100" dirty="0" smtClean="0"/>
                        <a:t>Call</a:t>
                      </a:r>
                      <a:endParaRPr lang="en-US" sz="1100" dirty="0"/>
                    </a:p>
                  </a:txBody>
                  <a:tcPr/>
                </a:tc>
                <a:tc>
                  <a:txBody>
                    <a:bodyPr/>
                    <a:lstStyle/>
                    <a:p>
                      <a:pPr algn="ctr"/>
                      <a:r>
                        <a:rPr lang="en-US" sz="1100" dirty="0" smtClean="0"/>
                        <a:t>Description</a:t>
                      </a:r>
                      <a:endParaRPr lang="en-US" sz="1100" dirty="0"/>
                    </a:p>
                  </a:txBody>
                  <a:tcPr/>
                </a:tc>
                <a:tc>
                  <a:txBody>
                    <a:bodyPr/>
                    <a:lstStyle/>
                    <a:p>
                      <a:pPr algn="ctr"/>
                      <a:r>
                        <a:rPr lang="en-US" sz="1100" dirty="0" smtClean="0"/>
                        <a:t>Type</a:t>
                      </a:r>
                      <a:r>
                        <a:rPr lang="en-US" sz="1100" baseline="0" dirty="0" smtClean="0"/>
                        <a:t> of action</a:t>
                      </a:r>
                      <a:endParaRPr lang="en-US" sz="1100" dirty="0"/>
                    </a:p>
                  </a:txBody>
                  <a:tcPr/>
                </a:tc>
                <a:tc>
                  <a:txBody>
                    <a:bodyPr/>
                    <a:lstStyle/>
                    <a:p>
                      <a:pPr algn="ctr"/>
                      <a:r>
                        <a:rPr lang="en-US" sz="1100" dirty="0" smtClean="0"/>
                        <a:t>Model</a:t>
                      </a:r>
                      <a:endParaRPr lang="en-US" sz="1100" dirty="0"/>
                    </a:p>
                  </a:txBody>
                  <a:tcPr/>
                </a:tc>
                <a:tc>
                  <a:txBody>
                    <a:bodyPr/>
                    <a:lstStyle/>
                    <a:p>
                      <a:pPr algn="ctr"/>
                      <a:r>
                        <a:rPr lang="en-US" sz="1100" dirty="0" smtClean="0"/>
                        <a:t>Deadline</a:t>
                      </a:r>
                      <a:endParaRPr lang="en-US" sz="1100" dirty="0"/>
                    </a:p>
                  </a:txBody>
                  <a:tcPr/>
                </a:tc>
              </a:tr>
              <a:tr h="722607">
                <a:tc>
                  <a:txBody>
                    <a:bodyPr/>
                    <a:lstStyle/>
                    <a:p>
                      <a:r>
                        <a:rPr lang="en-US" sz="1100" b="0" dirty="0" smtClean="0">
                          <a:hlinkClick r:id="rId2"/>
                        </a:rPr>
                        <a:t>NMBP-16-2017: </a:t>
                      </a:r>
                      <a:r>
                        <a:rPr lang="en-US" sz="1100" b="0" dirty="0" err="1" smtClean="0">
                          <a:hlinkClick r:id="rId2"/>
                        </a:rPr>
                        <a:t>Mobilising</a:t>
                      </a:r>
                      <a:r>
                        <a:rPr lang="en-US" sz="1100" b="0" dirty="0" smtClean="0">
                          <a:hlinkClick r:id="rId2"/>
                        </a:rPr>
                        <a:t> the European nano-biomedical ecosystem </a:t>
                      </a:r>
                      <a:endParaRPr lang="en-US" sz="1100" b="0" dirty="0"/>
                    </a:p>
                  </a:txBody>
                  <a:tcPr/>
                </a:tc>
                <a:tc>
                  <a:txBody>
                    <a:bodyPr/>
                    <a:lstStyle/>
                    <a:p>
                      <a:r>
                        <a:rPr lang="en-US" sz="1100" b="0" dirty="0" smtClean="0"/>
                        <a:t>Supporting the development of an ecosystem for </a:t>
                      </a:r>
                      <a:r>
                        <a:rPr lang="en-US" sz="1100" b="0" dirty="0" err="1" smtClean="0"/>
                        <a:t>nanomedicine</a:t>
                      </a:r>
                      <a:r>
                        <a:rPr lang="en-US" sz="1100" b="0" dirty="0" smtClean="0"/>
                        <a:t> in Europe, including activities such as coordinating national platforms and regional clusters; developing common training material and services; international cooperation related to community building, road-mapping, regulation, manufacturing, reimbursement and pricing, standardization and recyclability; and reaching out to attract the interest of citizens, young talents and young entrepreneurs. Collaborations with relevant technology platforms or similar initiatives in Europe or worldwide will allow deeper and more effective cross-KETs activities for innovative integrated solution and well as a consolidated international strategy for the sector.</a:t>
                      </a:r>
                      <a:endParaRPr lang="en-US" sz="1100" b="0" dirty="0"/>
                    </a:p>
                  </a:txBody>
                  <a:tcP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CSA</a:t>
                      </a:r>
                    </a:p>
                    <a:p>
                      <a:endParaRPr lang="en-US" sz="1100" dirty="0"/>
                    </a:p>
                  </a:txBody>
                  <a:tcPr/>
                </a:tc>
                <a:tc rowSpan="3">
                  <a:txBody>
                    <a:bodyPr/>
                    <a:lstStyle/>
                    <a:p>
                      <a:endParaRPr lang="en-US" sz="1100" dirty="0" smtClean="0"/>
                    </a:p>
                    <a:p>
                      <a:endParaRPr lang="en-US" sz="1100" dirty="0" smtClean="0"/>
                    </a:p>
                    <a:p>
                      <a:endParaRPr lang="en-US" sz="1100" dirty="0" smtClean="0"/>
                    </a:p>
                    <a:p>
                      <a:endParaRPr lang="en-US" sz="1100" dirty="0" smtClean="0"/>
                    </a:p>
                    <a:p>
                      <a:endParaRPr lang="en-US" sz="1100" dirty="0" smtClean="0"/>
                    </a:p>
                    <a:p>
                      <a:endParaRPr lang="en-US" sz="1100" dirty="0" smtClean="0"/>
                    </a:p>
                    <a:p>
                      <a:endParaRPr lang="en-US" sz="1100" dirty="0" smtClean="0"/>
                    </a:p>
                    <a:p>
                      <a:endParaRPr lang="en-US" sz="1100" dirty="0" smtClean="0"/>
                    </a:p>
                    <a:p>
                      <a:r>
                        <a:rPr lang="en-US" sz="1100" dirty="0" smtClean="0"/>
                        <a:t>Single-stage</a:t>
                      </a:r>
                      <a:endParaRPr lang="en-US" sz="11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p>
                  </a:txBody>
                  <a:tcPr/>
                </a:tc>
                <a:tc rowSpan="3">
                  <a:txBody>
                    <a:bodyPr/>
                    <a:lstStyle/>
                    <a:p>
                      <a:endParaRPr lang="en-US" sz="1100" dirty="0" smtClean="0"/>
                    </a:p>
                    <a:p>
                      <a:endParaRPr lang="en-US" sz="1100" dirty="0" smtClean="0"/>
                    </a:p>
                    <a:p>
                      <a:endParaRPr lang="en-US" sz="1100" dirty="0" smtClean="0"/>
                    </a:p>
                    <a:p>
                      <a:endParaRPr lang="en-US" sz="1100" dirty="0" smtClean="0"/>
                    </a:p>
                    <a:p>
                      <a:endParaRPr lang="en-US" sz="1100" dirty="0" smtClean="0"/>
                    </a:p>
                    <a:p>
                      <a:endParaRPr lang="en-US" sz="1100" dirty="0" smtClean="0"/>
                    </a:p>
                    <a:p>
                      <a:endParaRPr lang="en-US" sz="1100" dirty="0" smtClean="0"/>
                    </a:p>
                    <a:p>
                      <a:endParaRPr lang="en-US" sz="1100" dirty="0" smtClean="0"/>
                    </a:p>
                    <a:p>
                      <a:r>
                        <a:rPr lang="en-US" sz="1100" dirty="0" smtClean="0"/>
                        <a:t>19 January 2017</a:t>
                      </a:r>
                      <a:endParaRPr lang="en-US" sz="1100" dirty="0"/>
                    </a:p>
                  </a:txBody>
                  <a:tcPr/>
                </a:tc>
              </a:tr>
              <a:tr h="418653">
                <a:tc>
                  <a:txBody>
                    <a:bodyPr/>
                    <a:lstStyle/>
                    <a:p>
                      <a:r>
                        <a:rPr lang="en-US" sz="1100" b="0" dirty="0" smtClean="0">
                          <a:hlinkClick r:id="rId3"/>
                        </a:rPr>
                        <a:t>NMBP-31-2017: Presidency events</a:t>
                      </a:r>
                      <a:endParaRPr lang="en-US" sz="1100" b="0" dirty="0"/>
                    </a:p>
                  </a:txBody>
                  <a:tcPr/>
                </a:tc>
                <a:tc>
                  <a:txBody>
                    <a:bodyPr/>
                    <a:lstStyle/>
                    <a:p>
                      <a:r>
                        <a:rPr lang="en-US" sz="1100" b="0" dirty="0" smtClean="0"/>
                        <a:t>ONLY FOR MEMBER STATES</a:t>
                      </a:r>
                      <a:endParaRPr lang="en-US" sz="1100" b="0" dirty="0"/>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vMerge="1">
                  <a:txBody>
                    <a:bodyPr/>
                    <a:lstStyle/>
                    <a:p>
                      <a:endParaRPr lang="en-US" dirty="0"/>
                    </a:p>
                  </a:txBody>
                  <a:tcPr/>
                </a:tc>
                <a:tc vMerge="1">
                  <a:txBody>
                    <a:bodyPr/>
                    <a:lstStyle/>
                    <a:p>
                      <a:endParaRPr lang="en-US" dirty="0"/>
                    </a:p>
                  </a:txBody>
                  <a:tcPr/>
                </a:tc>
              </a:tr>
              <a:tr h="418653">
                <a:tc>
                  <a:txBody>
                    <a:bodyPr/>
                    <a:lstStyle/>
                    <a:p>
                      <a:r>
                        <a:rPr lang="en-US" sz="1100" b="0" dirty="0" smtClean="0">
                          <a:hlinkClick r:id="rId4"/>
                        </a:rPr>
                        <a:t>NMBP-34-2017: Governing innovation of nanotechnology through enhanced societal engagement</a:t>
                      </a:r>
                      <a:endParaRPr lang="en-US" sz="1100" b="0" dirty="0"/>
                    </a:p>
                  </a:txBody>
                  <a:tcPr/>
                </a:tc>
                <a:tc>
                  <a:txBody>
                    <a:bodyPr/>
                    <a:lstStyle/>
                    <a:p>
                      <a:r>
                        <a:rPr lang="en-US" sz="1100" b="0" dirty="0" smtClean="0"/>
                        <a:t>The proposed action should build on previous EU and national projects in the field of public engagement by addressing the governance and implementation of responsible nanotechnology research and innovation. It will launch a participatory multi-actor engagement process (i.e. deliberations, workshops and/or working groups) </a:t>
                      </a:r>
                      <a:r>
                        <a:rPr lang="en-US" sz="1100" b="0" dirty="0" err="1" smtClean="0"/>
                        <a:t>focussing</a:t>
                      </a:r>
                      <a:r>
                        <a:rPr lang="en-US" sz="1100" b="0" dirty="0" smtClean="0"/>
                        <a:t> on early-stage product development in order to explore ways in which nanotechnologies can help address societal challenges while considering the needs and concerns of society. </a:t>
                      </a:r>
                      <a:endParaRPr lang="en-US" sz="1100" b="0" dirty="0"/>
                    </a:p>
                  </a:txBody>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tr>
            </a:tbl>
          </a:graphicData>
        </a:graphic>
      </p:graphicFrame>
    </p:spTree>
    <p:extLst>
      <p:ext uri="{BB962C8B-B14F-4D97-AF65-F5344CB8AC3E}">
        <p14:creationId xmlns:p14="http://schemas.microsoft.com/office/powerpoint/2010/main" val="34706107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467544" y="548680"/>
            <a:ext cx="8229600" cy="796925"/>
          </a:xfrm>
        </p:spPr>
        <p:txBody>
          <a:bodyPr/>
          <a:lstStyle/>
          <a:p>
            <a:r>
              <a:rPr lang="en-US" sz="2000" b="1" dirty="0">
                <a:solidFill>
                  <a:srgbClr val="FF0000"/>
                </a:solidFill>
              </a:rPr>
              <a:t>Call identifier: </a:t>
            </a:r>
            <a:r>
              <a:rPr lang="en-US" sz="2000" b="1" dirty="0" smtClean="0">
                <a:solidFill>
                  <a:srgbClr val="FF0000"/>
                </a:solidFill>
              </a:rPr>
              <a:t>H2020-SME instrument</a:t>
            </a:r>
            <a:endParaRPr lang="ru-RU" dirty="0">
              <a:solidFill>
                <a:srgbClr val="0000FF"/>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604982417"/>
              </p:ext>
            </p:extLst>
          </p:nvPr>
        </p:nvGraphicFramePr>
        <p:xfrm>
          <a:off x="457200" y="1556792"/>
          <a:ext cx="8435281" cy="3794760"/>
        </p:xfrm>
        <a:graphic>
          <a:graphicData uri="http://schemas.openxmlformats.org/drawingml/2006/table">
            <a:tbl>
              <a:tblPr firstRow="1" bandRow="1">
                <a:tableStyleId>{5C22544A-7EE6-4342-B048-85BDC9FD1C3A}</a:tableStyleId>
              </a:tblPr>
              <a:tblGrid>
                <a:gridCol w="3291811"/>
                <a:gridCol w="3291811"/>
                <a:gridCol w="540057"/>
                <a:gridCol w="540057"/>
                <a:gridCol w="771545"/>
              </a:tblGrid>
              <a:tr h="432046">
                <a:tc>
                  <a:txBody>
                    <a:bodyPr/>
                    <a:lstStyle/>
                    <a:p>
                      <a:pPr algn="ctr"/>
                      <a:r>
                        <a:rPr lang="en-US" sz="1100" dirty="0" smtClean="0"/>
                        <a:t>Call</a:t>
                      </a:r>
                      <a:endParaRPr lang="en-US" sz="1100" dirty="0"/>
                    </a:p>
                  </a:txBody>
                  <a:tcPr/>
                </a:tc>
                <a:tc>
                  <a:txBody>
                    <a:bodyPr/>
                    <a:lstStyle/>
                    <a:p>
                      <a:pPr algn="ctr"/>
                      <a:r>
                        <a:rPr lang="en-US" sz="1100" dirty="0" smtClean="0"/>
                        <a:t>Description</a:t>
                      </a:r>
                      <a:endParaRPr lang="en-US" sz="1100" dirty="0"/>
                    </a:p>
                  </a:txBody>
                  <a:tcPr/>
                </a:tc>
                <a:tc>
                  <a:txBody>
                    <a:bodyPr/>
                    <a:lstStyle/>
                    <a:p>
                      <a:pPr algn="ctr"/>
                      <a:r>
                        <a:rPr lang="en-US" sz="1100" dirty="0" smtClean="0"/>
                        <a:t>Type</a:t>
                      </a:r>
                      <a:r>
                        <a:rPr lang="en-US" sz="1100" baseline="0" dirty="0" smtClean="0"/>
                        <a:t> of action</a:t>
                      </a:r>
                      <a:endParaRPr lang="en-US" sz="1100" dirty="0"/>
                    </a:p>
                  </a:txBody>
                  <a:tcPr/>
                </a:tc>
                <a:tc>
                  <a:txBody>
                    <a:bodyPr/>
                    <a:lstStyle/>
                    <a:p>
                      <a:pPr algn="ctr"/>
                      <a:r>
                        <a:rPr lang="en-US" sz="1100" dirty="0" smtClean="0"/>
                        <a:t>Model</a:t>
                      </a:r>
                      <a:endParaRPr lang="en-US" sz="1100" dirty="0"/>
                    </a:p>
                  </a:txBody>
                  <a:tcPr/>
                </a:tc>
                <a:tc>
                  <a:txBody>
                    <a:bodyPr/>
                    <a:lstStyle/>
                    <a:p>
                      <a:pPr algn="ctr"/>
                      <a:r>
                        <a:rPr lang="en-US" sz="1100" dirty="0" smtClean="0"/>
                        <a:t>Deadline</a:t>
                      </a:r>
                      <a:endParaRPr lang="en-US" sz="1100" dirty="0"/>
                    </a:p>
                  </a:txBody>
                  <a:tcPr/>
                </a:tc>
              </a:tr>
              <a:tr h="13982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 </a:t>
                      </a:r>
                      <a:r>
                        <a:rPr lang="en-US" sz="1100" b="0" dirty="0" smtClean="0">
                          <a:hlinkClick r:id="rId2"/>
                        </a:rPr>
                        <a:t>SMEInst-02-2016-2017: Accelerating the uptake of nanotechnologies advanced materials or advanced manufacturing and processing technologies by SMEs</a:t>
                      </a:r>
                      <a:endParaRPr lang="en-US" sz="1100" b="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The goal is to create added value by creatively combining existing research results with other necessary elements[1], to transfer results across sectors where applicable, to accelerate innovation and eventually create profit or other benefits. The research should bring the technology and production to industrial readiness and maturity for </a:t>
                      </a:r>
                      <a:r>
                        <a:rPr lang="en-US" sz="1100" dirty="0" err="1" smtClean="0"/>
                        <a:t>commercialisation</a:t>
                      </a:r>
                      <a:r>
                        <a:rPr lang="en-US" sz="1100" dirty="0" smtClean="0"/>
                        <a:t> after the project.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SME Instrument</a:t>
                      </a:r>
                    </a:p>
                  </a:txBody>
                  <a:tcPr/>
                </a:tc>
                <a:tc>
                  <a:txBody>
                    <a:bodyPr/>
                    <a:lstStyle/>
                    <a:p>
                      <a:endParaRPr lang="en-US" sz="11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t>2 stage</a:t>
                      </a:r>
                    </a:p>
                  </a:txBody>
                  <a:tcPr/>
                </a:tc>
                <a:tc rowSpan="2">
                  <a:txBody>
                    <a:bodyPr/>
                    <a:lstStyle/>
                    <a:p>
                      <a:r>
                        <a:rPr lang="en-US" sz="1100" dirty="0" smtClean="0"/>
                        <a:t>1 Phase</a:t>
                      </a:r>
                    </a:p>
                    <a:p>
                      <a:endParaRPr lang="en-US" sz="1100" dirty="0" smtClean="0"/>
                    </a:p>
                    <a:p>
                      <a:r>
                        <a:rPr lang="en-US" sz="1100" dirty="0" smtClean="0"/>
                        <a:t>15 Feb</a:t>
                      </a:r>
                    </a:p>
                    <a:p>
                      <a:r>
                        <a:rPr lang="en-US" sz="1100" dirty="0" smtClean="0"/>
                        <a:t>03 May </a:t>
                      </a:r>
                    </a:p>
                    <a:p>
                      <a:r>
                        <a:rPr lang="en-US" sz="1100" dirty="0" smtClean="0"/>
                        <a:t>06 Sept</a:t>
                      </a:r>
                    </a:p>
                    <a:p>
                      <a:r>
                        <a:rPr lang="en-US" sz="1100" dirty="0" smtClean="0"/>
                        <a:t>08 Nov</a:t>
                      </a:r>
                    </a:p>
                    <a:p>
                      <a:endParaRPr lang="en-US" sz="1100" dirty="0" smtClean="0"/>
                    </a:p>
                    <a:p>
                      <a:r>
                        <a:rPr lang="en-US" sz="1100" dirty="0" smtClean="0"/>
                        <a:t>2017</a:t>
                      </a:r>
                    </a:p>
                    <a:p>
                      <a:endParaRPr lang="en-US" sz="1100" dirty="0" smtClean="0"/>
                    </a:p>
                    <a:p>
                      <a:r>
                        <a:rPr lang="en-US" sz="1100" dirty="0" smtClean="0"/>
                        <a:t>2 Phase</a:t>
                      </a:r>
                    </a:p>
                    <a:p>
                      <a:endParaRPr lang="en-US" sz="1100" dirty="0" smtClean="0"/>
                    </a:p>
                    <a:p>
                      <a:r>
                        <a:rPr lang="en-US" sz="1100" dirty="0" smtClean="0"/>
                        <a:t>18 Jan</a:t>
                      </a:r>
                    </a:p>
                    <a:p>
                      <a:r>
                        <a:rPr lang="en-US" sz="1100" dirty="0" smtClean="0"/>
                        <a:t>06 April </a:t>
                      </a:r>
                    </a:p>
                    <a:p>
                      <a:r>
                        <a:rPr lang="en-US" sz="1100" dirty="0" smtClean="0"/>
                        <a:t>01 June</a:t>
                      </a:r>
                    </a:p>
                    <a:p>
                      <a:r>
                        <a:rPr lang="en-US" sz="1100" dirty="0" smtClean="0"/>
                        <a:t>18 Oct</a:t>
                      </a:r>
                    </a:p>
                    <a:p>
                      <a:endParaRPr lang="en-US" sz="1100" dirty="0" smtClean="0"/>
                    </a:p>
                    <a:p>
                      <a:r>
                        <a:rPr lang="en-US" sz="1100" dirty="0" smtClean="0"/>
                        <a:t>2017</a:t>
                      </a:r>
                    </a:p>
                  </a:txBody>
                  <a:tcPr/>
                </a:tc>
              </a:tr>
              <a:tr h="7226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hlinkClick r:id="rId2"/>
                        </a:rPr>
                        <a:t>SMEInst-02-2016-2017: Accelerating the uptake of nanotechnologies advanced materials or advanced manufacturing and processing technologies by SMEs</a:t>
                      </a:r>
                      <a:endParaRPr lang="en-US" sz="11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The goal is to create added value by creatively combining existing research results with other necessary elements[1], to transfer results across sectors where applicable, to accelerate innovation and eventually create profit or other benefits. The research should bring the technology and production to industrial readiness and maturity for </a:t>
                      </a:r>
                      <a:r>
                        <a:rPr lang="en-US" sz="1100" dirty="0" err="1" smtClean="0"/>
                        <a:t>commercialisation</a:t>
                      </a:r>
                      <a:r>
                        <a:rPr lang="en-US" sz="1100" dirty="0" smtClean="0"/>
                        <a:t> after the project.</a:t>
                      </a:r>
                    </a:p>
                    <a:p>
                      <a:endParaRPr 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SME Instrument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dk1"/>
                          </a:solidFill>
                          <a:latin typeface="+mn-lt"/>
                          <a:ea typeface="+mn-ea"/>
                          <a:cs typeface="+mn-cs"/>
                        </a:rPr>
                        <a:t>2 stage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vMerge="1">
                  <a:txBody>
                    <a:bodyPr/>
                    <a:lstStyle/>
                    <a:p>
                      <a:pPr marL="0" algn="l" defTabSz="914400" rtl="0" eaLnBrk="1" latinLnBrk="0" hangingPunct="1"/>
                      <a:endParaRPr lang="en-US" sz="1100" kern="1200" dirty="0" smtClean="0">
                        <a:solidFill>
                          <a:schemeClr val="dk1"/>
                        </a:solidFill>
                        <a:latin typeface="+mn-lt"/>
                        <a:ea typeface="+mn-ea"/>
                        <a:cs typeface="+mn-cs"/>
                      </a:endParaRPr>
                    </a:p>
                  </a:txBody>
                  <a:tcPr/>
                </a:tc>
              </a:tr>
            </a:tbl>
          </a:graphicData>
        </a:graphic>
      </p:graphicFrame>
    </p:spTree>
    <p:extLst>
      <p:ext uri="{BB962C8B-B14F-4D97-AF65-F5344CB8AC3E}">
        <p14:creationId xmlns:p14="http://schemas.microsoft.com/office/powerpoint/2010/main" val="208845246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7323</TotalTime>
  <Words>3506</Words>
  <Application>Microsoft Office PowerPoint</Application>
  <PresentationFormat>On-screen Show (4:3)</PresentationFormat>
  <Paragraphs>373</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Andalus</vt:lpstr>
      <vt:lpstr>Arial</vt:lpstr>
      <vt:lpstr>Arial (Body)</vt:lpstr>
      <vt:lpstr>Calibri</vt:lpstr>
      <vt:lpstr>Calibri Light</vt:lpstr>
      <vt:lpstr>Times New Roman</vt:lpstr>
      <vt:lpstr>Wingdings</vt:lpstr>
      <vt:lpstr>Тема Office</vt:lpstr>
      <vt:lpstr>Apeluri: NANOTEHNOLOGII, MATERIALE AVANSATE, BIOTEHNOLOGIE ŞI NOI TEHNOLOGII DE PRODUCŢIE AVANSATĂ </vt:lpstr>
      <vt:lpstr>PowerPoint Presentation</vt:lpstr>
      <vt:lpstr>PowerPoint Presentation</vt:lpstr>
      <vt:lpstr>Nivele de pregătire tehnologică (TRL – Technology Readiness Levels)</vt:lpstr>
      <vt:lpstr>Ce sunt Tehnologiile-Cheie (Key Enabling Technologies (KETs)) ? </vt:lpstr>
      <vt:lpstr>PowerPoint Presentation</vt:lpstr>
      <vt:lpstr>Call identifier: H2020-NMBP-2016-2017</vt:lpstr>
      <vt:lpstr>Call identifier: H2020-NMBP-2016-2017</vt:lpstr>
      <vt:lpstr>Call identifier: H2020-SME instrument</vt:lpstr>
      <vt:lpstr>TOPIC : CLEANAIR-01-2015 - Horizon Prize – Materials for Clean Air</vt:lpstr>
      <vt:lpstr>ENERGY-EFFICIENT BUILDINGS   (CONSTRUCȚII ENERGETIC EFICIENTE)</vt:lpstr>
      <vt:lpstr>CALL FOR ADVANCED MATERIALS AND NANOTECHNOLOGIES FOR HIGH ADDED VALUE PRODUCTS AND PROCESS INDUSTRIES</vt:lpstr>
      <vt:lpstr>CALL FOR ADVANCED MATERIALS AND NANOTECHNOLOGIES FOR HEALTHCARE</vt:lpstr>
      <vt:lpstr>ADVANCED MATERIALS AND NANOTECHNOLOGIES FOR ENERGY APPLICATIONS (MATERIALE AVANSATE ȘI NANOTEHNOLOGII PENTRU APLICĂRI ÎN ENERGIE) </vt:lpstr>
      <vt:lpstr>ECO-DESIGN AND NEW SUSTAINABLE BUSINESS MODELS (ECO-DESIGN ȘI NOI MODELE DE AFACERI DURABILE)</vt:lpstr>
      <vt:lpstr>MODELLING FOR THE DEVELOPMENT OF NANOTECHNOLOGIES AND ADVANCED MATERIALS (MODELAREA PENTRU DEZVOLTAREA NANOTEHNOLOGIILOR ȘI MATERIALELOR AVANSATE)</vt:lpstr>
      <vt:lpstr>SCIENCE-BASED RISK ASSESSMENT AND MANAGEMENT OF NANOTECHNOLOGIES, ADVANCED MATERIALS AND BIOTECHNOLOGIES (EVALUAREA RISCURILOR PE BAZA ȘTIINȚEI ȘI MANAGEMENTUL NANOTEHNOLOGIILOR, MATERIALELOR ȘI AVANSATE ȘI BIOTEHNOLOGIILOR)</vt:lpstr>
      <vt:lpstr>INNOVATIVE AND RESPONSIBLE GOVERNANCE OF NEW AND CONVERGING ENABLING TECHNOLOGIES (ADMINISTRAREA INOVATOARE ȘI RESPONSABILĂ A NOILOR TEHNOLOGII-CHEIE CONVERGENTE)</vt:lpstr>
      <vt:lpstr>BIOTECHNOLOGY  (BIOTEHNOLOGIE)</vt:lpstr>
      <vt:lpstr>PowerPoint Presentation</vt:lpstr>
      <vt:lpstr>Valorificați-vă ideile !!!</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Elizaveta</dc:creator>
  <cp:lastModifiedBy>Elenika</cp:lastModifiedBy>
  <cp:revision>552</cp:revision>
  <dcterms:created xsi:type="dcterms:W3CDTF">2015-03-23T11:40:54Z</dcterms:created>
  <dcterms:modified xsi:type="dcterms:W3CDTF">2016-11-10T11:31:39Z</dcterms:modified>
</cp:coreProperties>
</file>