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32" r:id="rId6"/>
  </p:sldMasterIdLst>
  <p:sldIdLst>
    <p:sldId id="256" r:id="rId7"/>
    <p:sldId id="305" r:id="rId8"/>
    <p:sldId id="289" r:id="rId9"/>
    <p:sldId id="333" r:id="rId10"/>
    <p:sldId id="321" r:id="rId11"/>
    <p:sldId id="323" r:id="rId12"/>
    <p:sldId id="325" r:id="rId13"/>
    <p:sldId id="314" r:id="rId14"/>
    <p:sldId id="326" r:id="rId15"/>
    <p:sldId id="315" r:id="rId16"/>
    <p:sldId id="328" r:id="rId17"/>
    <p:sldId id="316" r:id="rId18"/>
    <p:sldId id="329" r:id="rId19"/>
    <p:sldId id="317" r:id="rId20"/>
    <p:sldId id="330" r:id="rId21"/>
    <p:sldId id="318" r:id="rId22"/>
    <p:sldId id="331" r:id="rId23"/>
    <p:sldId id="332" r:id="rId24"/>
    <p:sldId id="334" r:id="rId25"/>
    <p:sldId id="265" r:id="rId26"/>
  </p:sldIdLst>
  <p:sldSz cx="9144000" cy="6858000" type="screen4x3"/>
  <p:notesSz cx="7099300" cy="102346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692" y="-5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hyperlink" Target="https://cordis.europa.eu/partners/web/guest" TargetMode="External"/><Relationship Id="rId2" Type="http://schemas.openxmlformats.org/officeDocument/2006/relationships/hyperlink" Target="http://h2020.md/" TargetMode="External"/><Relationship Id="rId1" Type="http://schemas.openxmlformats.org/officeDocument/2006/relationships/hyperlink" Target="http://ec.europa.eu/research/participants/portal/desktop/en/home.html"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h2020.md/" TargetMode="External"/><Relationship Id="rId2" Type="http://schemas.openxmlformats.org/officeDocument/2006/relationships/hyperlink" Target="https://cordis.europa.eu/partners/web/guest" TargetMode="External"/><Relationship Id="rId1" Type="http://schemas.openxmlformats.org/officeDocument/2006/relationships/hyperlink" Target="http://ec.europa.eu/research/participants/portal/desktop/en/home.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F8B801-6280-4FAB-B4C3-2BDF32CF7319}"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049B19AC-7961-4925-A6BD-305DD666590C}">
      <dgm:prSet phldrT="[Text]"/>
      <dgm:spPr/>
      <dgm:t>
        <a:bodyPr/>
        <a:lstStyle/>
        <a:p>
          <a:r>
            <a:rPr lang="ro-RO" b="1" dirty="0" smtClean="0">
              <a:solidFill>
                <a:schemeClr val="tx1"/>
              </a:solidFill>
              <a:latin typeface="Verdana"/>
              <a:cs typeface="Verdana"/>
            </a:rPr>
            <a:t>Apelul  </a:t>
          </a:r>
          <a:r>
            <a:rPr lang="ro-RO" b="1" spc="-5" dirty="0" smtClean="0">
              <a:solidFill>
                <a:schemeClr val="tx1"/>
              </a:solidFill>
              <a:latin typeface="Verdana"/>
              <a:cs typeface="Verdana"/>
            </a:rPr>
            <a:t>Înverzirea Economiei</a:t>
          </a:r>
          <a:endParaRPr lang="en-US" dirty="0">
            <a:solidFill>
              <a:schemeClr val="tx1"/>
            </a:solidFill>
          </a:endParaRPr>
        </a:p>
      </dgm:t>
    </dgm:pt>
    <dgm:pt modelId="{42DE9D63-0B8B-4C58-A73C-1CC630CA23EB}" type="parTrans" cxnId="{76B2B404-C21A-4E93-AAED-EB20FF1342B9}">
      <dgm:prSet/>
      <dgm:spPr/>
      <dgm:t>
        <a:bodyPr/>
        <a:lstStyle/>
        <a:p>
          <a:endParaRPr lang="en-US"/>
        </a:p>
      </dgm:t>
    </dgm:pt>
    <dgm:pt modelId="{BFD6ECBD-C6A9-49CD-BF6A-5E71F6FE6BC2}" type="sibTrans" cxnId="{76B2B404-C21A-4E93-AAED-EB20FF1342B9}">
      <dgm:prSet/>
      <dgm:spPr/>
      <dgm:t>
        <a:bodyPr/>
        <a:lstStyle/>
        <a:p>
          <a:endParaRPr lang="en-US"/>
        </a:p>
      </dgm:t>
    </dgm:pt>
    <dgm:pt modelId="{B43DF616-721C-4D9B-9810-B37FF1F95470}">
      <dgm:prSet phldrT="[Text]" custT="1"/>
      <dgm:spPr/>
      <dgm:t>
        <a:bodyPr/>
        <a:lstStyle/>
        <a:p>
          <a:r>
            <a:rPr lang="pt-BR" sz="1600" b="1" dirty="0" smtClean="0">
              <a:solidFill>
                <a:schemeClr val="tx1"/>
              </a:solidFill>
            </a:rPr>
            <a:t>Către o Europă cu emisii joase de carbon</a:t>
          </a:r>
          <a:endParaRPr lang="en-US" sz="1600" dirty="0">
            <a:solidFill>
              <a:schemeClr val="tx1"/>
            </a:solidFill>
          </a:endParaRPr>
        </a:p>
      </dgm:t>
    </dgm:pt>
    <dgm:pt modelId="{984A00FA-DDB4-4478-B682-61366C50A902}" type="parTrans" cxnId="{CD5AD6C1-D215-4612-A510-FFC7D8E9B933}">
      <dgm:prSet/>
      <dgm:spPr/>
      <dgm:t>
        <a:bodyPr/>
        <a:lstStyle/>
        <a:p>
          <a:endParaRPr lang="en-US"/>
        </a:p>
      </dgm:t>
    </dgm:pt>
    <dgm:pt modelId="{C8F2A881-7D16-41A9-86C3-A66B3EBBCDA2}" type="sibTrans" cxnId="{CD5AD6C1-D215-4612-A510-FFC7D8E9B933}">
      <dgm:prSet/>
      <dgm:spPr/>
      <dgm:t>
        <a:bodyPr/>
        <a:lstStyle/>
        <a:p>
          <a:endParaRPr lang="en-US"/>
        </a:p>
      </dgm:t>
    </dgm:pt>
    <dgm:pt modelId="{8F02FB58-D69C-49D6-8F21-9182FAB2302E}">
      <dgm:prSet phldrT="[Text]" custT="1"/>
      <dgm:spPr/>
      <dgm:t>
        <a:bodyPr/>
        <a:lstStyle/>
        <a:p>
          <a:r>
            <a:rPr lang="en-US" sz="1600" b="1" dirty="0" err="1" smtClean="0">
              <a:solidFill>
                <a:schemeClr val="tx1"/>
              </a:solidFill>
            </a:rPr>
            <a:t>Observarea</a:t>
          </a:r>
          <a:r>
            <a:rPr lang="en-US" sz="1600" b="1" dirty="0" smtClean="0">
              <a:solidFill>
                <a:schemeClr val="tx1"/>
              </a:solidFill>
            </a:rPr>
            <a:t> P</a:t>
          </a:r>
          <a:r>
            <a:rPr lang="ro-RO" sz="1600" b="1" dirty="0" smtClean="0">
              <a:solidFill>
                <a:schemeClr val="tx1"/>
              </a:solidFill>
            </a:rPr>
            <a:t>ă</a:t>
          </a:r>
          <a:r>
            <a:rPr lang="en-US" sz="1600" b="1" dirty="0" smtClean="0">
              <a:solidFill>
                <a:schemeClr val="tx1"/>
              </a:solidFill>
            </a:rPr>
            <a:t>m</a:t>
          </a:r>
          <a:r>
            <a:rPr lang="ro-RO" sz="1600" b="1" dirty="0" smtClean="0">
              <a:solidFill>
                <a:schemeClr val="tx1"/>
              </a:solidFill>
            </a:rPr>
            <a:t>î</a:t>
          </a:r>
          <a:r>
            <a:rPr lang="en-US" sz="1600" b="1" dirty="0" err="1" smtClean="0">
              <a:solidFill>
                <a:schemeClr val="tx1"/>
              </a:solidFill>
            </a:rPr>
            <a:t>ntului</a:t>
          </a:r>
          <a:endParaRPr lang="en-US" sz="1600" b="1" dirty="0">
            <a:solidFill>
              <a:schemeClr val="tx1"/>
            </a:solidFill>
          </a:endParaRPr>
        </a:p>
      </dgm:t>
    </dgm:pt>
    <dgm:pt modelId="{566AECC3-E0CC-4B74-8B3C-99BE42B80B16}" type="parTrans" cxnId="{6F6EF87E-CFB8-4066-B120-6C82A8E64580}">
      <dgm:prSet/>
      <dgm:spPr/>
      <dgm:t>
        <a:bodyPr/>
        <a:lstStyle/>
        <a:p>
          <a:endParaRPr lang="en-US"/>
        </a:p>
      </dgm:t>
    </dgm:pt>
    <dgm:pt modelId="{EB821882-A8A8-490C-91C8-1FF7B91F036C}" type="sibTrans" cxnId="{6F6EF87E-CFB8-4066-B120-6C82A8E64580}">
      <dgm:prSet/>
      <dgm:spPr/>
      <dgm:t>
        <a:bodyPr/>
        <a:lstStyle/>
        <a:p>
          <a:endParaRPr lang="en-US"/>
        </a:p>
      </dgm:t>
    </dgm:pt>
    <dgm:pt modelId="{8744E2A8-3550-42B6-9A63-9932065A10E9}">
      <dgm:prSet phldrT="[Text]" custT="1"/>
      <dgm:spPr/>
      <dgm:t>
        <a:bodyPr/>
        <a:lstStyle/>
        <a:p>
          <a:r>
            <a:rPr lang="en-US" sz="2000" b="1" dirty="0" err="1" smtClean="0">
              <a:solidFill>
                <a:schemeClr val="tx1"/>
              </a:solidFill>
            </a:rPr>
            <a:t>Materii</a:t>
          </a:r>
          <a:r>
            <a:rPr lang="en-US" sz="2000" b="1" dirty="0" smtClean="0">
              <a:solidFill>
                <a:schemeClr val="tx1"/>
              </a:solidFill>
            </a:rPr>
            <a:t> prime</a:t>
          </a:r>
          <a:endParaRPr lang="en-US" sz="2000" b="1" dirty="0">
            <a:solidFill>
              <a:schemeClr val="tx1"/>
            </a:solidFill>
          </a:endParaRPr>
        </a:p>
      </dgm:t>
    </dgm:pt>
    <dgm:pt modelId="{5AD77752-E103-4CD5-B9DA-AA465010466B}" type="parTrans" cxnId="{F0705670-7512-4717-AB77-A9457BC796B8}">
      <dgm:prSet/>
      <dgm:spPr/>
      <dgm:t>
        <a:bodyPr/>
        <a:lstStyle/>
        <a:p>
          <a:endParaRPr lang="en-US"/>
        </a:p>
      </dgm:t>
    </dgm:pt>
    <dgm:pt modelId="{44D1D4E9-F02D-434A-BE1A-21296A4EF19E}" type="sibTrans" cxnId="{F0705670-7512-4717-AB77-A9457BC796B8}">
      <dgm:prSet/>
      <dgm:spPr/>
      <dgm:t>
        <a:bodyPr/>
        <a:lstStyle/>
        <a:p>
          <a:endParaRPr lang="en-US"/>
        </a:p>
      </dgm:t>
    </dgm:pt>
    <dgm:pt modelId="{4B1AFA14-ADE2-4879-8B25-80EBC61BA47B}">
      <dgm:prSet phldrT="[Text]" custT="1"/>
      <dgm:spPr/>
      <dgm:t>
        <a:bodyPr/>
        <a:lstStyle/>
        <a:p>
          <a:r>
            <a:rPr lang="en-US" sz="2000" b="1" dirty="0" err="1" smtClean="0">
              <a:solidFill>
                <a:schemeClr val="tx1"/>
              </a:solidFill>
            </a:rPr>
            <a:t>Apa</a:t>
          </a:r>
          <a:endParaRPr lang="en-US" sz="2000" b="1" dirty="0">
            <a:solidFill>
              <a:schemeClr val="tx1"/>
            </a:solidFill>
          </a:endParaRPr>
        </a:p>
      </dgm:t>
    </dgm:pt>
    <dgm:pt modelId="{F79ECAD0-A0FA-46E9-ABF2-6843866ED75D}" type="parTrans" cxnId="{93998B62-3645-4004-BC50-EDCE743D08F9}">
      <dgm:prSet/>
      <dgm:spPr/>
      <dgm:t>
        <a:bodyPr/>
        <a:lstStyle/>
        <a:p>
          <a:endParaRPr lang="en-US"/>
        </a:p>
      </dgm:t>
    </dgm:pt>
    <dgm:pt modelId="{BE51C65B-4485-4B58-9498-962D66A76733}" type="sibTrans" cxnId="{93998B62-3645-4004-BC50-EDCE743D08F9}">
      <dgm:prSet/>
      <dgm:spPr/>
      <dgm:t>
        <a:bodyPr/>
        <a:lstStyle/>
        <a:p>
          <a:endParaRPr lang="en-US"/>
        </a:p>
      </dgm:t>
    </dgm:pt>
    <dgm:pt modelId="{2B05AD9C-E6F5-4287-9066-C5E81319BD47}">
      <dgm:prSet phldrT="[Text]" custT="1"/>
      <dgm:spPr/>
      <dgm:t>
        <a:bodyPr/>
        <a:lstStyle/>
        <a:p>
          <a:r>
            <a:rPr lang="en-US" sz="1600" b="1" dirty="0" err="1" smtClean="0">
              <a:solidFill>
                <a:schemeClr val="tx1"/>
              </a:solidFill>
            </a:rPr>
            <a:t>Schim</a:t>
          </a:r>
          <a:r>
            <a:rPr lang="ro-RO" sz="1600" b="1" dirty="0" err="1" smtClean="0">
              <a:solidFill>
                <a:schemeClr val="tx1"/>
              </a:solidFill>
            </a:rPr>
            <a:t>ările</a:t>
          </a:r>
          <a:r>
            <a:rPr lang="ro-RO" sz="1600" b="1" dirty="0" smtClean="0">
              <a:solidFill>
                <a:schemeClr val="tx1"/>
              </a:solidFill>
            </a:rPr>
            <a:t> climatice</a:t>
          </a:r>
          <a:endParaRPr lang="en-US" sz="1600" b="1" dirty="0">
            <a:solidFill>
              <a:schemeClr val="tx1"/>
            </a:solidFill>
          </a:endParaRPr>
        </a:p>
      </dgm:t>
    </dgm:pt>
    <dgm:pt modelId="{6604FF9C-2787-4448-BBA1-F5739FA2F1DE}" type="parTrans" cxnId="{BF38B9FF-2F24-4030-8382-592BFD5FAC2C}">
      <dgm:prSet/>
      <dgm:spPr/>
      <dgm:t>
        <a:bodyPr/>
        <a:lstStyle/>
        <a:p>
          <a:endParaRPr lang="en-US"/>
        </a:p>
      </dgm:t>
    </dgm:pt>
    <dgm:pt modelId="{5CD43B47-F188-4C1E-A94C-4BFE0925D894}" type="sibTrans" cxnId="{BF38B9FF-2F24-4030-8382-592BFD5FAC2C}">
      <dgm:prSet/>
      <dgm:spPr/>
      <dgm:t>
        <a:bodyPr/>
        <a:lstStyle/>
        <a:p>
          <a:endParaRPr lang="en-US"/>
        </a:p>
      </dgm:t>
    </dgm:pt>
    <dgm:pt modelId="{73AB19B3-9FA2-4F93-AC13-922B5BC73FAB}" type="pres">
      <dgm:prSet presAssocID="{4DF8B801-6280-4FAB-B4C3-2BDF32CF7319}" presName="Name0" presStyleCnt="0">
        <dgm:presLayoutVars>
          <dgm:chMax val="1"/>
          <dgm:dir/>
          <dgm:animLvl val="ctr"/>
          <dgm:resizeHandles val="exact"/>
        </dgm:presLayoutVars>
      </dgm:prSet>
      <dgm:spPr/>
      <dgm:t>
        <a:bodyPr/>
        <a:lstStyle/>
        <a:p>
          <a:endParaRPr lang="en-US"/>
        </a:p>
      </dgm:t>
    </dgm:pt>
    <dgm:pt modelId="{1BB6F531-4AA5-4396-A2CA-0E1FACC8142B}" type="pres">
      <dgm:prSet presAssocID="{049B19AC-7961-4925-A6BD-305DD666590C}" presName="centerShape" presStyleLbl="node0" presStyleIdx="0" presStyleCnt="1"/>
      <dgm:spPr/>
      <dgm:t>
        <a:bodyPr/>
        <a:lstStyle/>
        <a:p>
          <a:endParaRPr lang="en-US"/>
        </a:p>
      </dgm:t>
    </dgm:pt>
    <dgm:pt modelId="{AD710D14-4BA2-4F62-9866-16E51AE21B2D}" type="pres">
      <dgm:prSet presAssocID="{B43DF616-721C-4D9B-9810-B37FF1F95470}" presName="node" presStyleLbl="node1" presStyleIdx="0" presStyleCnt="5">
        <dgm:presLayoutVars>
          <dgm:bulletEnabled val="1"/>
        </dgm:presLayoutVars>
      </dgm:prSet>
      <dgm:spPr/>
      <dgm:t>
        <a:bodyPr/>
        <a:lstStyle/>
        <a:p>
          <a:endParaRPr lang="en-US"/>
        </a:p>
      </dgm:t>
    </dgm:pt>
    <dgm:pt modelId="{C4C8976D-DC0B-417A-B47A-DC3BDE6D9942}" type="pres">
      <dgm:prSet presAssocID="{B43DF616-721C-4D9B-9810-B37FF1F95470}" presName="dummy" presStyleCnt="0"/>
      <dgm:spPr/>
    </dgm:pt>
    <dgm:pt modelId="{CE796464-2D19-4D9A-BA4F-26D5CA2790DF}" type="pres">
      <dgm:prSet presAssocID="{C8F2A881-7D16-41A9-86C3-A66B3EBBCDA2}" presName="sibTrans" presStyleLbl="sibTrans2D1" presStyleIdx="0" presStyleCnt="5"/>
      <dgm:spPr/>
      <dgm:t>
        <a:bodyPr/>
        <a:lstStyle/>
        <a:p>
          <a:endParaRPr lang="en-US"/>
        </a:p>
      </dgm:t>
    </dgm:pt>
    <dgm:pt modelId="{C36C0B17-2649-4FC7-B008-5F131BD19082}" type="pres">
      <dgm:prSet presAssocID="{8F02FB58-D69C-49D6-8F21-9182FAB2302E}" presName="node" presStyleLbl="node1" presStyleIdx="1" presStyleCnt="5" custScaleX="109965">
        <dgm:presLayoutVars>
          <dgm:bulletEnabled val="1"/>
        </dgm:presLayoutVars>
      </dgm:prSet>
      <dgm:spPr/>
      <dgm:t>
        <a:bodyPr/>
        <a:lstStyle/>
        <a:p>
          <a:endParaRPr lang="en-US"/>
        </a:p>
      </dgm:t>
    </dgm:pt>
    <dgm:pt modelId="{E66B13CD-F080-47F6-9A41-043EC3587AFE}" type="pres">
      <dgm:prSet presAssocID="{8F02FB58-D69C-49D6-8F21-9182FAB2302E}" presName="dummy" presStyleCnt="0"/>
      <dgm:spPr/>
    </dgm:pt>
    <dgm:pt modelId="{E603B6CA-9D1F-422B-B155-E99A916D8B53}" type="pres">
      <dgm:prSet presAssocID="{EB821882-A8A8-490C-91C8-1FF7B91F036C}" presName="sibTrans" presStyleLbl="sibTrans2D1" presStyleIdx="1" presStyleCnt="5"/>
      <dgm:spPr/>
      <dgm:t>
        <a:bodyPr/>
        <a:lstStyle/>
        <a:p>
          <a:endParaRPr lang="en-US"/>
        </a:p>
      </dgm:t>
    </dgm:pt>
    <dgm:pt modelId="{DC41C876-5790-458E-AB55-0E6EE08F5CEC}" type="pres">
      <dgm:prSet presAssocID="{8744E2A8-3550-42B6-9A63-9932065A10E9}" presName="node" presStyleLbl="node1" presStyleIdx="2" presStyleCnt="5">
        <dgm:presLayoutVars>
          <dgm:bulletEnabled val="1"/>
        </dgm:presLayoutVars>
      </dgm:prSet>
      <dgm:spPr/>
      <dgm:t>
        <a:bodyPr/>
        <a:lstStyle/>
        <a:p>
          <a:endParaRPr lang="en-US"/>
        </a:p>
      </dgm:t>
    </dgm:pt>
    <dgm:pt modelId="{FC3C0F1A-6C71-4563-9820-999A39EFAE38}" type="pres">
      <dgm:prSet presAssocID="{8744E2A8-3550-42B6-9A63-9932065A10E9}" presName="dummy" presStyleCnt="0"/>
      <dgm:spPr/>
    </dgm:pt>
    <dgm:pt modelId="{626DC907-59F6-46A1-A950-941170653A68}" type="pres">
      <dgm:prSet presAssocID="{44D1D4E9-F02D-434A-BE1A-21296A4EF19E}" presName="sibTrans" presStyleLbl="sibTrans2D1" presStyleIdx="2" presStyleCnt="5"/>
      <dgm:spPr/>
      <dgm:t>
        <a:bodyPr/>
        <a:lstStyle/>
        <a:p>
          <a:endParaRPr lang="en-US"/>
        </a:p>
      </dgm:t>
    </dgm:pt>
    <dgm:pt modelId="{200E60F7-2378-4AFA-B61A-E6D75A645B97}" type="pres">
      <dgm:prSet presAssocID="{4B1AFA14-ADE2-4879-8B25-80EBC61BA47B}" presName="node" presStyleLbl="node1" presStyleIdx="3" presStyleCnt="5">
        <dgm:presLayoutVars>
          <dgm:bulletEnabled val="1"/>
        </dgm:presLayoutVars>
      </dgm:prSet>
      <dgm:spPr/>
      <dgm:t>
        <a:bodyPr/>
        <a:lstStyle/>
        <a:p>
          <a:endParaRPr lang="en-US"/>
        </a:p>
      </dgm:t>
    </dgm:pt>
    <dgm:pt modelId="{E094985C-BF75-4FC3-8A28-D116C67F66C3}" type="pres">
      <dgm:prSet presAssocID="{4B1AFA14-ADE2-4879-8B25-80EBC61BA47B}" presName="dummy" presStyleCnt="0"/>
      <dgm:spPr/>
    </dgm:pt>
    <dgm:pt modelId="{331CDF0F-CED0-477A-96AB-3AC7DDC72D79}" type="pres">
      <dgm:prSet presAssocID="{BE51C65B-4485-4B58-9498-962D66A76733}" presName="sibTrans" presStyleLbl="sibTrans2D1" presStyleIdx="3" presStyleCnt="5"/>
      <dgm:spPr/>
      <dgm:t>
        <a:bodyPr/>
        <a:lstStyle/>
        <a:p>
          <a:endParaRPr lang="en-US"/>
        </a:p>
      </dgm:t>
    </dgm:pt>
    <dgm:pt modelId="{84FA77DE-1AE6-49E4-B93C-F0BDBD669F68}" type="pres">
      <dgm:prSet presAssocID="{2B05AD9C-E6F5-4287-9066-C5E81319BD47}" presName="node" presStyleLbl="node1" presStyleIdx="4" presStyleCnt="5">
        <dgm:presLayoutVars>
          <dgm:bulletEnabled val="1"/>
        </dgm:presLayoutVars>
      </dgm:prSet>
      <dgm:spPr/>
      <dgm:t>
        <a:bodyPr/>
        <a:lstStyle/>
        <a:p>
          <a:endParaRPr lang="en-US"/>
        </a:p>
      </dgm:t>
    </dgm:pt>
    <dgm:pt modelId="{5DF25D6B-7B0C-4C9A-BC1F-6C559BC38AD2}" type="pres">
      <dgm:prSet presAssocID="{2B05AD9C-E6F5-4287-9066-C5E81319BD47}" presName="dummy" presStyleCnt="0"/>
      <dgm:spPr/>
    </dgm:pt>
    <dgm:pt modelId="{B541595A-EB35-4A78-91E0-F9C70009BA84}" type="pres">
      <dgm:prSet presAssocID="{5CD43B47-F188-4C1E-A94C-4BFE0925D894}" presName="sibTrans" presStyleLbl="sibTrans2D1" presStyleIdx="4" presStyleCnt="5"/>
      <dgm:spPr/>
      <dgm:t>
        <a:bodyPr/>
        <a:lstStyle/>
        <a:p>
          <a:endParaRPr lang="en-US"/>
        </a:p>
      </dgm:t>
    </dgm:pt>
  </dgm:ptLst>
  <dgm:cxnLst>
    <dgm:cxn modelId="{BF38B9FF-2F24-4030-8382-592BFD5FAC2C}" srcId="{049B19AC-7961-4925-A6BD-305DD666590C}" destId="{2B05AD9C-E6F5-4287-9066-C5E81319BD47}" srcOrd="4" destOrd="0" parTransId="{6604FF9C-2787-4448-BBA1-F5739FA2F1DE}" sibTransId="{5CD43B47-F188-4C1E-A94C-4BFE0925D894}"/>
    <dgm:cxn modelId="{02DB16D9-0635-4526-A215-4D53D90EC363}" type="presOf" srcId="{5CD43B47-F188-4C1E-A94C-4BFE0925D894}" destId="{B541595A-EB35-4A78-91E0-F9C70009BA84}" srcOrd="0" destOrd="0" presId="urn:microsoft.com/office/officeart/2005/8/layout/radial6"/>
    <dgm:cxn modelId="{CF95FD14-64BC-49F7-9AC9-22AFBF6CA138}" type="presOf" srcId="{B43DF616-721C-4D9B-9810-B37FF1F95470}" destId="{AD710D14-4BA2-4F62-9866-16E51AE21B2D}" srcOrd="0" destOrd="0" presId="urn:microsoft.com/office/officeart/2005/8/layout/radial6"/>
    <dgm:cxn modelId="{C48C3A33-776F-4EB8-9D5D-E1BC90CF1B60}" type="presOf" srcId="{EB821882-A8A8-490C-91C8-1FF7B91F036C}" destId="{E603B6CA-9D1F-422B-B155-E99A916D8B53}" srcOrd="0" destOrd="0" presId="urn:microsoft.com/office/officeart/2005/8/layout/radial6"/>
    <dgm:cxn modelId="{88373040-C40B-4320-BFFB-B8847B8931BC}" type="presOf" srcId="{BE51C65B-4485-4B58-9498-962D66A76733}" destId="{331CDF0F-CED0-477A-96AB-3AC7DDC72D79}" srcOrd="0" destOrd="0" presId="urn:microsoft.com/office/officeart/2005/8/layout/radial6"/>
    <dgm:cxn modelId="{981F09FD-EDE1-4E2E-86A4-C4BC113E4C15}" type="presOf" srcId="{8744E2A8-3550-42B6-9A63-9932065A10E9}" destId="{DC41C876-5790-458E-AB55-0E6EE08F5CEC}" srcOrd="0" destOrd="0" presId="urn:microsoft.com/office/officeart/2005/8/layout/radial6"/>
    <dgm:cxn modelId="{76BEEEC7-F267-404B-B6AF-6D074EDEA492}" type="presOf" srcId="{8F02FB58-D69C-49D6-8F21-9182FAB2302E}" destId="{C36C0B17-2649-4FC7-B008-5F131BD19082}" srcOrd="0" destOrd="0" presId="urn:microsoft.com/office/officeart/2005/8/layout/radial6"/>
    <dgm:cxn modelId="{76B2B404-C21A-4E93-AAED-EB20FF1342B9}" srcId="{4DF8B801-6280-4FAB-B4C3-2BDF32CF7319}" destId="{049B19AC-7961-4925-A6BD-305DD666590C}" srcOrd="0" destOrd="0" parTransId="{42DE9D63-0B8B-4C58-A73C-1CC630CA23EB}" sibTransId="{BFD6ECBD-C6A9-49CD-BF6A-5E71F6FE6BC2}"/>
    <dgm:cxn modelId="{F0705670-7512-4717-AB77-A9457BC796B8}" srcId="{049B19AC-7961-4925-A6BD-305DD666590C}" destId="{8744E2A8-3550-42B6-9A63-9932065A10E9}" srcOrd="2" destOrd="0" parTransId="{5AD77752-E103-4CD5-B9DA-AA465010466B}" sibTransId="{44D1D4E9-F02D-434A-BE1A-21296A4EF19E}"/>
    <dgm:cxn modelId="{64FC660F-DDCF-4A37-9956-7C64252D1311}" type="presOf" srcId="{4DF8B801-6280-4FAB-B4C3-2BDF32CF7319}" destId="{73AB19B3-9FA2-4F93-AC13-922B5BC73FAB}" srcOrd="0" destOrd="0" presId="urn:microsoft.com/office/officeart/2005/8/layout/radial6"/>
    <dgm:cxn modelId="{8D2B472D-C97A-48C4-A82A-2F449069EC6B}" type="presOf" srcId="{2B05AD9C-E6F5-4287-9066-C5E81319BD47}" destId="{84FA77DE-1AE6-49E4-B93C-F0BDBD669F68}" srcOrd="0" destOrd="0" presId="urn:microsoft.com/office/officeart/2005/8/layout/radial6"/>
    <dgm:cxn modelId="{93998B62-3645-4004-BC50-EDCE743D08F9}" srcId="{049B19AC-7961-4925-A6BD-305DD666590C}" destId="{4B1AFA14-ADE2-4879-8B25-80EBC61BA47B}" srcOrd="3" destOrd="0" parTransId="{F79ECAD0-A0FA-46E9-ABF2-6843866ED75D}" sibTransId="{BE51C65B-4485-4B58-9498-962D66A76733}"/>
    <dgm:cxn modelId="{CD5AD6C1-D215-4612-A510-FFC7D8E9B933}" srcId="{049B19AC-7961-4925-A6BD-305DD666590C}" destId="{B43DF616-721C-4D9B-9810-B37FF1F95470}" srcOrd="0" destOrd="0" parTransId="{984A00FA-DDB4-4478-B682-61366C50A902}" sibTransId="{C8F2A881-7D16-41A9-86C3-A66B3EBBCDA2}"/>
    <dgm:cxn modelId="{1E93B635-A964-406C-8BB5-3259B94F9BEF}" type="presOf" srcId="{049B19AC-7961-4925-A6BD-305DD666590C}" destId="{1BB6F531-4AA5-4396-A2CA-0E1FACC8142B}" srcOrd="0" destOrd="0" presId="urn:microsoft.com/office/officeart/2005/8/layout/radial6"/>
    <dgm:cxn modelId="{C01014AE-1A14-4144-88F1-7D09DA4271AA}" type="presOf" srcId="{C8F2A881-7D16-41A9-86C3-A66B3EBBCDA2}" destId="{CE796464-2D19-4D9A-BA4F-26D5CA2790DF}" srcOrd="0" destOrd="0" presId="urn:microsoft.com/office/officeart/2005/8/layout/radial6"/>
    <dgm:cxn modelId="{DF62DE6F-C184-47E9-AD14-BC29EFD255D8}" type="presOf" srcId="{4B1AFA14-ADE2-4879-8B25-80EBC61BA47B}" destId="{200E60F7-2378-4AFA-B61A-E6D75A645B97}" srcOrd="0" destOrd="0" presId="urn:microsoft.com/office/officeart/2005/8/layout/radial6"/>
    <dgm:cxn modelId="{6F6EF87E-CFB8-4066-B120-6C82A8E64580}" srcId="{049B19AC-7961-4925-A6BD-305DD666590C}" destId="{8F02FB58-D69C-49D6-8F21-9182FAB2302E}" srcOrd="1" destOrd="0" parTransId="{566AECC3-E0CC-4B74-8B3C-99BE42B80B16}" sibTransId="{EB821882-A8A8-490C-91C8-1FF7B91F036C}"/>
    <dgm:cxn modelId="{3C2D5A06-D29D-4594-8E72-F763E7EDC10D}" type="presOf" srcId="{44D1D4E9-F02D-434A-BE1A-21296A4EF19E}" destId="{626DC907-59F6-46A1-A950-941170653A68}" srcOrd="0" destOrd="0" presId="urn:microsoft.com/office/officeart/2005/8/layout/radial6"/>
    <dgm:cxn modelId="{81004609-BBE5-4E26-B4E2-B407DC1C85EB}" type="presParOf" srcId="{73AB19B3-9FA2-4F93-AC13-922B5BC73FAB}" destId="{1BB6F531-4AA5-4396-A2CA-0E1FACC8142B}" srcOrd="0" destOrd="0" presId="urn:microsoft.com/office/officeart/2005/8/layout/radial6"/>
    <dgm:cxn modelId="{76ED6A30-677F-4556-9EB8-C15DA3C4209A}" type="presParOf" srcId="{73AB19B3-9FA2-4F93-AC13-922B5BC73FAB}" destId="{AD710D14-4BA2-4F62-9866-16E51AE21B2D}" srcOrd="1" destOrd="0" presId="urn:microsoft.com/office/officeart/2005/8/layout/radial6"/>
    <dgm:cxn modelId="{9DEF6C6B-0F11-4192-B0EB-99A64B6F3A05}" type="presParOf" srcId="{73AB19B3-9FA2-4F93-AC13-922B5BC73FAB}" destId="{C4C8976D-DC0B-417A-B47A-DC3BDE6D9942}" srcOrd="2" destOrd="0" presId="urn:microsoft.com/office/officeart/2005/8/layout/radial6"/>
    <dgm:cxn modelId="{A6EB2807-030E-4F43-8E9D-DED21C2022F8}" type="presParOf" srcId="{73AB19B3-9FA2-4F93-AC13-922B5BC73FAB}" destId="{CE796464-2D19-4D9A-BA4F-26D5CA2790DF}" srcOrd="3" destOrd="0" presId="urn:microsoft.com/office/officeart/2005/8/layout/radial6"/>
    <dgm:cxn modelId="{F00A72DE-6B11-4B3D-85BC-5E50CDD5AFB6}" type="presParOf" srcId="{73AB19B3-9FA2-4F93-AC13-922B5BC73FAB}" destId="{C36C0B17-2649-4FC7-B008-5F131BD19082}" srcOrd="4" destOrd="0" presId="urn:microsoft.com/office/officeart/2005/8/layout/radial6"/>
    <dgm:cxn modelId="{A09669DD-7E21-410C-99EA-756B7AF648A6}" type="presParOf" srcId="{73AB19B3-9FA2-4F93-AC13-922B5BC73FAB}" destId="{E66B13CD-F080-47F6-9A41-043EC3587AFE}" srcOrd="5" destOrd="0" presId="urn:microsoft.com/office/officeart/2005/8/layout/radial6"/>
    <dgm:cxn modelId="{B8A7E223-D239-44C1-AF06-FF6C360C2F0E}" type="presParOf" srcId="{73AB19B3-9FA2-4F93-AC13-922B5BC73FAB}" destId="{E603B6CA-9D1F-422B-B155-E99A916D8B53}" srcOrd="6" destOrd="0" presId="urn:microsoft.com/office/officeart/2005/8/layout/radial6"/>
    <dgm:cxn modelId="{B96F59DB-A40B-40AE-96ED-79CDEC510AE4}" type="presParOf" srcId="{73AB19B3-9FA2-4F93-AC13-922B5BC73FAB}" destId="{DC41C876-5790-458E-AB55-0E6EE08F5CEC}" srcOrd="7" destOrd="0" presId="urn:microsoft.com/office/officeart/2005/8/layout/radial6"/>
    <dgm:cxn modelId="{F55FCC58-DBD3-4E53-8815-DA502E09629D}" type="presParOf" srcId="{73AB19B3-9FA2-4F93-AC13-922B5BC73FAB}" destId="{FC3C0F1A-6C71-4563-9820-999A39EFAE38}" srcOrd="8" destOrd="0" presId="urn:microsoft.com/office/officeart/2005/8/layout/radial6"/>
    <dgm:cxn modelId="{860AE30A-8F62-4661-91FF-CD0989DAA5C8}" type="presParOf" srcId="{73AB19B3-9FA2-4F93-AC13-922B5BC73FAB}" destId="{626DC907-59F6-46A1-A950-941170653A68}" srcOrd="9" destOrd="0" presId="urn:microsoft.com/office/officeart/2005/8/layout/radial6"/>
    <dgm:cxn modelId="{0E253B72-D391-4962-92CE-2E84314814E4}" type="presParOf" srcId="{73AB19B3-9FA2-4F93-AC13-922B5BC73FAB}" destId="{200E60F7-2378-4AFA-B61A-E6D75A645B97}" srcOrd="10" destOrd="0" presId="urn:microsoft.com/office/officeart/2005/8/layout/radial6"/>
    <dgm:cxn modelId="{EB9B9EEF-3713-4B9B-956E-03F3ABEAC933}" type="presParOf" srcId="{73AB19B3-9FA2-4F93-AC13-922B5BC73FAB}" destId="{E094985C-BF75-4FC3-8A28-D116C67F66C3}" srcOrd="11" destOrd="0" presId="urn:microsoft.com/office/officeart/2005/8/layout/radial6"/>
    <dgm:cxn modelId="{F7E118DF-1C1D-4790-8B61-C542C41BAF25}" type="presParOf" srcId="{73AB19B3-9FA2-4F93-AC13-922B5BC73FAB}" destId="{331CDF0F-CED0-477A-96AB-3AC7DDC72D79}" srcOrd="12" destOrd="0" presId="urn:microsoft.com/office/officeart/2005/8/layout/radial6"/>
    <dgm:cxn modelId="{69DDECFA-D8A9-4F88-BD71-A60A8E5BDED4}" type="presParOf" srcId="{73AB19B3-9FA2-4F93-AC13-922B5BC73FAB}" destId="{84FA77DE-1AE6-49E4-B93C-F0BDBD669F68}" srcOrd="13" destOrd="0" presId="urn:microsoft.com/office/officeart/2005/8/layout/radial6"/>
    <dgm:cxn modelId="{28294E84-7CC7-4EAE-B38E-46C9D998F783}" type="presParOf" srcId="{73AB19B3-9FA2-4F93-AC13-922B5BC73FAB}" destId="{5DF25D6B-7B0C-4C9A-BC1F-6C559BC38AD2}" srcOrd="14" destOrd="0" presId="urn:microsoft.com/office/officeart/2005/8/layout/radial6"/>
    <dgm:cxn modelId="{011F39AF-A060-4376-BCA6-29BAD366332A}" type="presParOf" srcId="{73AB19B3-9FA2-4F93-AC13-922B5BC73FAB}" destId="{B541595A-EB35-4A78-91E0-F9C70009BA84}"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52B573-C848-4AAC-B0C8-539CD957C5B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EDCCEDD-2DD5-4D40-AF87-1739601FC5A0}">
      <dgm:prSet phldrT="[Text]" custT="1"/>
      <dgm:spPr/>
      <dgm:t>
        <a:bodyPr/>
        <a:lstStyle/>
        <a:p>
          <a:r>
            <a:rPr lang="ro-RO" sz="1800" b="1" spc="-5" dirty="0" smtClean="0">
              <a:solidFill>
                <a:prstClr val="black"/>
              </a:solidFill>
              <a:latin typeface="Verdana"/>
              <a:cs typeface="Verdana"/>
            </a:rPr>
            <a:t>Portalul de Participare: </a:t>
          </a:r>
          <a:r>
            <a:rPr lang="en-US" sz="1300" spc="-5" dirty="0" smtClean="0">
              <a:solidFill>
                <a:srgbClr val="009999"/>
              </a:solidFill>
              <a:latin typeface="Verdana"/>
              <a:cs typeface="Verdana"/>
              <a:hlinkClick xmlns:r="http://schemas.openxmlformats.org/officeDocument/2006/relationships" r:id="rId1"/>
            </a:rPr>
            <a:t>http://ec.europa.eu/research/participants/portal/desktop/en/home.html</a:t>
          </a:r>
          <a:endParaRPr lang="en-US" sz="1300" dirty="0"/>
        </a:p>
      </dgm:t>
    </dgm:pt>
    <dgm:pt modelId="{320D4A66-E153-4683-8C73-07CF7D600705}" type="parTrans" cxnId="{527BFD17-2A6C-4A0A-9CE1-623B231FEF19}">
      <dgm:prSet/>
      <dgm:spPr/>
      <dgm:t>
        <a:bodyPr/>
        <a:lstStyle/>
        <a:p>
          <a:endParaRPr lang="en-US"/>
        </a:p>
      </dgm:t>
    </dgm:pt>
    <dgm:pt modelId="{C7695136-89C6-4721-A214-9FBF595D0477}" type="sibTrans" cxnId="{527BFD17-2A6C-4A0A-9CE1-623B231FEF19}">
      <dgm:prSet/>
      <dgm:spPr/>
      <dgm:t>
        <a:bodyPr/>
        <a:lstStyle/>
        <a:p>
          <a:endParaRPr lang="en-US"/>
        </a:p>
      </dgm:t>
    </dgm:pt>
    <dgm:pt modelId="{A6E0B636-2EFD-4616-AE37-11109E087615}">
      <dgm:prSet phldrT="[Text]" custT="1"/>
      <dgm:spPr/>
      <dgm:t>
        <a:bodyPr/>
        <a:lstStyle/>
        <a:p>
          <a:r>
            <a:rPr lang="ro-RO" sz="2000" b="1" dirty="0" smtClean="0">
              <a:solidFill>
                <a:schemeClr val="tx1"/>
              </a:solidFill>
            </a:rPr>
            <a:t>NCP </a:t>
          </a:r>
          <a:r>
            <a:rPr lang="ro-RO" sz="2000" b="1" dirty="0" err="1" smtClean="0">
              <a:solidFill>
                <a:schemeClr val="tx1"/>
              </a:solidFill>
            </a:rPr>
            <a:t>CaRE</a:t>
          </a:r>
          <a:r>
            <a:rPr lang="ro-RO" sz="2000" b="1" dirty="0" smtClean="0">
              <a:solidFill>
                <a:schemeClr val="tx1"/>
              </a:solidFill>
            </a:rPr>
            <a:t> </a:t>
          </a:r>
          <a:r>
            <a:rPr lang="en-US" sz="2000" u="sng" dirty="0" smtClean="0">
              <a:solidFill>
                <a:srgbClr val="002060"/>
              </a:solidFill>
            </a:rPr>
            <a:t>http://www.ncps-care.eu/</a:t>
          </a:r>
          <a:endParaRPr lang="en-US" sz="2000" u="sng" dirty="0">
            <a:solidFill>
              <a:srgbClr val="002060"/>
            </a:solidFill>
          </a:endParaRPr>
        </a:p>
      </dgm:t>
    </dgm:pt>
    <dgm:pt modelId="{5198F10A-84FA-4285-B6AE-CCB1BC690740}" type="parTrans" cxnId="{75994E6B-5927-42B2-95A9-C841CC56F218}">
      <dgm:prSet/>
      <dgm:spPr/>
      <dgm:t>
        <a:bodyPr/>
        <a:lstStyle/>
        <a:p>
          <a:endParaRPr lang="en-US"/>
        </a:p>
      </dgm:t>
    </dgm:pt>
    <dgm:pt modelId="{822A38AB-83B0-4047-B5EF-99E945CA448E}" type="sibTrans" cxnId="{75994E6B-5927-42B2-95A9-C841CC56F218}">
      <dgm:prSet/>
      <dgm:spPr/>
      <dgm:t>
        <a:bodyPr/>
        <a:lstStyle/>
        <a:p>
          <a:endParaRPr lang="en-US"/>
        </a:p>
      </dgm:t>
    </dgm:pt>
    <dgm:pt modelId="{E6C86B5C-2D87-4397-8CEF-CFA84C7B2B72}">
      <dgm:prSet phldrT="[Text]" custT="1"/>
      <dgm:spPr/>
      <dgm:t>
        <a:bodyPr/>
        <a:lstStyle/>
        <a:p>
          <a:r>
            <a:rPr lang="en-US" sz="1800" b="1" spc="-5" smtClean="0">
              <a:solidFill>
                <a:prstClr val="black"/>
              </a:solidFill>
              <a:latin typeface="Verdana"/>
              <a:cs typeface="Verdana"/>
            </a:rPr>
            <a:t>Horizon </a:t>
          </a:r>
          <a:r>
            <a:rPr lang="en-US" sz="1800" b="1" smtClean="0">
              <a:solidFill>
                <a:prstClr val="black"/>
              </a:solidFill>
              <a:latin typeface="Verdana"/>
              <a:cs typeface="Verdana"/>
            </a:rPr>
            <a:t>2020</a:t>
          </a:r>
          <a:r>
            <a:rPr lang="en-US" sz="1800" b="1" spc="-75" smtClean="0">
              <a:solidFill>
                <a:prstClr val="black"/>
              </a:solidFill>
              <a:latin typeface="Verdana"/>
              <a:cs typeface="Verdana"/>
            </a:rPr>
            <a:t> MD </a:t>
          </a:r>
          <a:r>
            <a:rPr lang="en-US" sz="1800" b="1" spc="-5" smtClean="0">
              <a:solidFill>
                <a:prstClr val="black"/>
              </a:solidFill>
              <a:latin typeface="Verdana"/>
              <a:cs typeface="Verdana"/>
            </a:rPr>
            <a:t>Homepage:</a:t>
          </a:r>
          <a:r>
            <a:rPr lang="ro-RO" sz="1800" b="1" spc="-5" smtClean="0">
              <a:solidFill>
                <a:prstClr val="black"/>
              </a:solidFill>
              <a:latin typeface="Verdana"/>
              <a:cs typeface="Verdana"/>
            </a:rPr>
            <a:t> </a:t>
          </a:r>
          <a:r>
            <a:rPr lang="en-US" sz="1800" spc="-5" smtClean="0">
              <a:solidFill>
                <a:srgbClr val="009999"/>
              </a:solidFill>
              <a:latin typeface="Verdana"/>
              <a:cs typeface="Verdana"/>
              <a:hlinkClick xmlns:r="http://schemas.openxmlformats.org/officeDocument/2006/relationships" r:id="rId2"/>
            </a:rPr>
            <a:t>http://h2020.md</a:t>
          </a:r>
          <a:r>
            <a:rPr lang="en-US" sz="1800" spc="-5" smtClean="0">
              <a:solidFill>
                <a:srgbClr val="009999"/>
              </a:solidFill>
              <a:latin typeface="Verdana"/>
              <a:cs typeface="Verdana"/>
            </a:rPr>
            <a:t> </a:t>
          </a:r>
          <a:endParaRPr lang="en-US" sz="1600" dirty="0"/>
        </a:p>
      </dgm:t>
    </dgm:pt>
    <dgm:pt modelId="{A391F4B7-BD3A-4B9B-B3CF-E2A54E7FCD54}" type="parTrans" cxnId="{04DFDD91-0AE3-430C-9F62-D2BF9596EF5A}">
      <dgm:prSet/>
      <dgm:spPr/>
      <dgm:t>
        <a:bodyPr/>
        <a:lstStyle/>
        <a:p>
          <a:endParaRPr lang="en-US"/>
        </a:p>
      </dgm:t>
    </dgm:pt>
    <dgm:pt modelId="{2485DAC5-3EE7-4E09-8993-D81A4F6BF000}" type="sibTrans" cxnId="{04DFDD91-0AE3-430C-9F62-D2BF9596EF5A}">
      <dgm:prSet/>
      <dgm:spPr/>
      <dgm:t>
        <a:bodyPr/>
        <a:lstStyle/>
        <a:p>
          <a:endParaRPr lang="en-US"/>
        </a:p>
      </dgm:t>
    </dgm:pt>
    <dgm:pt modelId="{E4266CB2-80AA-4D50-B0DA-EAD9C44CCFDC}">
      <dgm:prSet phldrT="[Text]" custT="1"/>
      <dgm:spPr/>
      <dgm:t>
        <a:bodyPr/>
        <a:lstStyle/>
        <a:p>
          <a:r>
            <a:rPr lang="vi-VN" sz="1600" b="1" dirty="0" smtClean="0">
              <a:solidFill>
                <a:prstClr val="black"/>
              </a:solidFill>
              <a:latin typeface="Verdana"/>
              <a:cs typeface="Verdana"/>
            </a:rPr>
            <a:t>Căutarea Partenerilor</a:t>
          </a:r>
          <a:r>
            <a:rPr lang="vi-VN" sz="1600" b="1" spc="-5" dirty="0" smtClean="0">
              <a:solidFill>
                <a:prstClr val="black"/>
              </a:solidFill>
              <a:latin typeface="Verdana"/>
              <a:cs typeface="Verdana"/>
            </a:rPr>
            <a:t>:</a:t>
          </a:r>
          <a:endParaRPr lang="vi-VN" sz="1600" dirty="0" smtClean="0">
            <a:solidFill>
              <a:prstClr val="black"/>
            </a:solidFill>
            <a:latin typeface="Verdana"/>
            <a:cs typeface="Verdana"/>
          </a:endParaRPr>
        </a:p>
        <a:p>
          <a:r>
            <a:rPr lang="en-US" sz="1600" spc="-5" dirty="0" smtClean="0">
              <a:solidFill>
                <a:srgbClr val="009999"/>
              </a:solidFill>
              <a:latin typeface="Verdana"/>
              <a:cs typeface="Verdana"/>
              <a:hlinkClick xmlns:r="http://schemas.openxmlformats.org/officeDocument/2006/relationships" r:id="rId3"/>
            </a:rPr>
            <a:t>https://cordis.europa.eu/partners/web/guest</a:t>
          </a:r>
          <a:endParaRPr lang="en-US" sz="1300" dirty="0"/>
        </a:p>
      </dgm:t>
    </dgm:pt>
    <dgm:pt modelId="{85FEFACF-269C-4D8F-BFCC-290E7ABF52FF}" type="parTrans" cxnId="{98B6D460-DE20-4AF0-B965-E902B3599474}">
      <dgm:prSet/>
      <dgm:spPr/>
      <dgm:t>
        <a:bodyPr/>
        <a:lstStyle/>
        <a:p>
          <a:endParaRPr lang="en-US"/>
        </a:p>
      </dgm:t>
    </dgm:pt>
    <dgm:pt modelId="{87AB27E4-6944-46FE-BA10-0ED062678EC4}" type="sibTrans" cxnId="{98B6D460-DE20-4AF0-B965-E902B3599474}">
      <dgm:prSet/>
      <dgm:spPr/>
      <dgm:t>
        <a:bodyPr/>
        <a:lstStyle/>
        <a:p>
          <a:endParaRPr lang="en-US"/>
        </a:p>
      </dgm:t>
    </dgm:pt>
    <dgm:pt modelId="{3A85CE26-6BD6-4B30-BD19-923DD5102A23}">
      <dgm:prSet phldrT="[Text]" custT="1"/>
      <dgm:spPr/>
      <dgm:t>
        <a:bodyPr/>
        <a:lstStyle/>
        <a:p>
          <a:r>
            <a:rPr lang="ro-RO" sz="2000" b="1" dirty="0" err="1" smtClean="0">
              <a:solidFill>
                <a:schemeClr val="tx1"/>
              </a:solidFill>
            </a:rPr>
            <a:t>Work</a:t>
          </a:r>
          <a:r>
            <a:rPr lang="ro-RO" sz="2000" b="1" dirty="0" smtClean="0">
              <a:solidFill>
                <a:schemeClr val="tx1"/>
              </a:solidFill>
            </a:rPr>
            <a:t> </a:t>
          </a:r>
          <a:r>
            <a:rPr lang="ro-RO" sz="2000" b="1" dirty="0" err="1" smtClean="0">
              <a:solidFill>
                <a:schemeClr val="tx1"/>
              </a:solidFill>
            </a:rPr>
            <a:t>Programme</a:t>
          </a:r>
          <a:r>
            <a:rPr lang="ro-RO" sz="2000" b="1" dirty="0" smtClean="0">
              <a:solidFill>
                <a:schemeClr val="tx1"/>
              </a:solidFill>
            </a:rPr>
            <a:t> 2016-2017 </a:t>
          </a:r>
          <a:r>
            <a:rPr lang="en-US" sz="1400" u="sng" dirty="0" smtClean="0">
              <a:solidFill>
                <a:srgbClr val="002060"/>
              </a:solidFill>
            </a:rPr>
            <a:t>http://ec.europa.eu/programmes/horizon2020/en/news/horizon-2020-work-programme-2016-2017-published</a:t>
          </a:r>
          <a:endParaRPr lang="en-US" sz="1400" u="sng" dirty="0"/>
        </a:p>
      </dgm:t>
    </dgm:pt>
    <dgm:pt modelId="{BC9A1214-83DE-44DD-A341-B65DA070C5BD}" type="parTrans" cxnId="{C66AFA24-2FE5-40DC-93BD-BF3374FB5DBE}">
      <dgm:prSet/>
      <dgm:spPr/>
      <dgm:t>
        <a:bodyPr/>
        <a:lstStyle/>
        <a:p>
          <a:endParaRPr lang="en-US"/>
        </a:p>
      </dgm:t>
    </dgm:pt>
    <dgm:pt modelId="{3D62A0DD-B960-4EE4-A585-9CA2F822EF66}" type="sibTrans" cxnId="{C66AFA24-2FE5-40DC-93BD-BF3374FB5DBE}">
      <dgm:prSet/>
      <dgm:spPr/>
      <dgm:t>
        <a:bodyPr/>
        <a:lstStyle/>
        <a:p>
          <a:endParaRPr lang="en-US"/>
        </a:p>
      </dgm:t>
    </dgm:pt>
    <dgm:pt modelId="{A88773F9-8E30-49D7-8C7D-9D0729B2E5A1}" type="pres">
      <dgm:prSet presAssocID="{6252B573-C848-4AAC-B0C8-539CD957C5B4}" presName="Name0" presStyleCnt="0">
        <dgm:presLayoutVars>
          <dgm:chMax val="7"/>
          <dgm:chPref val="7"/>
          <dgm:dir/>
        </dgm:presLayoutVars>
      </dgm:prSet>
      <dgm:spPr/>
      <dgm:t>
        <a:bodyPr/>
        <a:lstStyle/>
        <a:p>
          <a:endParaRPr lang="en-US"/>
        </a:p>
      </dgm:t>
    </dgm:pt>
    <dgm:pt modelId="{5E9A25DD-49B8-43E1-958E-9DF93933720E}" type="pres">
      <dgm:prSet presAssocID="{6252B573-C848-4AAC-B0C8-539CD957C5B4}" presName="Name1" presStyleCnt="0"/>
      <dgm:spPr/>
    </dgm:pt>
    <dgm:pt modelId="{6725F388-FDFC-4EB8-8159-E1689824F6FD}" type="pres">
      <dgm:prSet presAssocID="{6252B573-C848-4AAC-B0C8-539CD957C5B4}" presName="cycle" presStyleCnt="0"/>
      <dgm:spPr/>
    </dgm:pt>
    <dgm:pt modelId="{231671AA-00E0-41C8-BEFF-3FD6D3FFF229}" type="pres">
      <dgm:prSet presAssocID="{6252B573-C848-4AAC-B0C8-539CD957C5B4}" presName="srcNode" presStyleLbl="node1" presStyleIdx="0" presStyleCnt="5"/>
      <dgm:spPr/>
    </dgm:pt>
    <dgm:pt modelId="{59659DA0-070E-4E92-9CC0-89B34FD8DF9B}" type="pres">
      <dgm:prSet presAssocID="{6252B573-C848-4AAC-B0C8-539CD957C5B4}" presName="conn" presStyleLbl="parChTrans1D2" presStyleIdx="0" presStyleCnt="1"/>
      <dgm:spPr/>
      <dgm:t>
        <a:bodyPr/>
        <a:lstStyle/>
        <a:p>
          <a:endParaRPr lang="en-US"/>
        </a:p>
      </dgm:t>
    </dgm:pt>
    <dgm:pt modelId="{CE932A05-78BA-4FF9-812B-2050F64A9498}" type="pres">
      <dgm:prSet presAssocID="{6252B573-C848-4AAC-B0C8-539CD957C5B4}" presName="extraNode" presStyleLbl="node1" presStyleIdx="0" presStyleCnt="5"/>
      <dgm:spPr/>
    </dgm:pt>
    <dgm:pt modelId="{7F2C1AD4-F073-4098-A13C-33193115ABE2}" type="pres">
      <dgm:prSet presAssocID="{6252B573-C848-4AAC-B0C8-539CD957C5B4}" presName="dstNode" presStyleLbl="node1" presStyleIdx="0" presStyleCnt="5"/>
      <dgm:spPr/>
    </dgm:pt>
    <dgm:pt modelId="{C3B7F92A-9F0F-4704-A11E-034EDBAA43DD}" type="pres">
      <dgm:prSet presAssocID="{6EDCCEDD-2DD5-4D40-AF87-1739601FC5A0}" presName="text_1" presStyleLbl="node1" presStyleIdx="0" presStyleCnt="5">
        <dgm:presLayoutVars>
          <dgm:bulletEnabled val="1"/>
        </dgm:presLayoutVars>
      </dgm:prSet>
      <dgm:spPr/>
      <dgm:t>
        <a:bodyPr/>
        <a:lstStyle/>
        <a:p>
          <a:endParaRPr lang="en-US"/>
        </a:p>
      </dgm:t>
    </dgm:pt>
    <dgm:pt modelId="{BAF968E7-C60D-40DF-8758-38D9E794591E}" type="pres">
      <dgm:prSet presAssocID="{6EDCCEDD-2DD5-4D40-AF87-1739601FC5A0}" presName="accent_1" presStyleCnt="0"/>
      <dgm:spPr/>
    </dgm:pt>
    <dgm:pt modelId="{787361EF-2B26-4D73-998F-5160FF5C03FA}" type="pres">
      <dgm:prSet presAssocID="{6EDCCEDD-2DD5-4D40-AF87-1739601FC5A0}" presName="accentRepeatNode" presStyleLbl="solidFgAcc1" presStyleIdx="0" presStyleCnt="5"/>
      <dgm:spPr/>
    </dgm:pt>
    <dgm:pt modelId="{299153FA-D5E9-46F4-81F2-831D0CE806D1}" type="pres">
      <dgm:prSet presAssocID="{E4266CB2-80AA-4D50-B0DA-EAD9C44CCFDC}" presName="text_2" presStyleLbl="node1" presStyleIdx="1" presStyleCnt="5">
        <dgm:presLayoutVars>
          <dgm:bulletEnabled val="1"/>
        </dgm:presLayoutVars>
      </dgm:prSet>
      <dgm:spPr/>
      <dgm:t>
        <a:bodyPr/>
        <a:lstStyle/>
        <a:p>
          <a:endParaRPr lang="en-US"/>
        </a:p>
      </dgm:t>
    </dgm:pt>
    <dgm:pt modelId="{8D60304E-D41E-4743-93E4-AD8FE2F399E2}" type="pres">
      <dgm:prSet presAssocID="{E4266CB2-80AA-4D50-B0DA-EAD9C44CCFDC}" presName="accent_2" presStyleCnt="0"/>
      <dgm:spPr/>
    </dgm:pt>
    <dgm:pt modelId="{90BDF3DC-9172-41D0-94B8-3F62732493B5}" type="pres">
      <dgm:prSet presAssocID="{E4266CB2-80AA-4D50-B0DA-EAD9C44CCFDC}" presName="accentRepeatNode" presStyleLbl="solidFgAcc1" presStyleIdx="1" presStyleCnt="5"/>
      <dgm:spPr/>
    </dgm:pt>
    <dgm:pt modelId="{15C5F70A-8BA6-470F-9C65-DBA55A9B5128}" type="pres">
      <dgm:prSet presAssocID="{E6C86B5C-2D87-4397-8CEF-CFA84C7B2B72}" presName="text_3" presStyleLbl="node1" presStyleIdx="2" presStyleCnt="5">
        <dgm:presLayoutVars>
          <dgm:bulletEnabled val="1"/>
        </dgm:presLayoutVars>
      </dgm:prSet>
      <dgm:spPr/>
      <dgm:t>
        <a:bodyPr/>
        <a:lstStyle/>
        <a:p>
          <a:endParaRPr lang="en-US"/>
        </a:p>
      </dgm:t>
    </dgm:pt>
    <dgm:pt modelId="{4F8A8F23-9BD3-4A3B-9047-783A7E7A0FE8}" type="pres">
      <dgm:prSet presAssocID="{E6C86B5C-2D87-4397-8CEF-CFA84C7B2B72}" presName="accent_3" presStyleCnt="0"/>
      <dgm:spPr/>
    </dgm:pt>
    <dgm:pt modelId="{43211F98-14E5-4211-BD4C-681AF285EF3E}" type="pres">
      <dgm:prSet presAssocID="{E6C86B5C-2D87-4397-8CEF-CFA84C7B2B72}" presName="accentRepeatNode" presStyleLbl="solidFgAcc1" presStyleIdx="2" presStyleCnt="5"/>
      <dgm:spPr/>
    </dgm:pt>
    <dgm:pt modelId="{1E51C43F-B4B2-479A-8B18-E610292BD84A}" type="pres">
      <dgm:prSet presAssocID="{3A85CE26-6BD6-4B30-BD19-923DD5102A23}" presName="text_4" presStyleLbl="node1" presStyleIdx="3" presStyleCnt="5">
        <dgm:presLayoutVars>
          <dgm:bulletEnabled val="1"/>
        </dgm:presLayoutVars>
      </dgm:prSet>
      <dgm:spPr/>
      <dgm:t>
        <a:bodyPr/>
        <a:lstStyle/>
        <a:p>
          <a:endParaRPr lang="en-US"/>
        </a:p>
      </dgm:t>
    </dgm:pt>
    <dgm:pt modelId="{E69CA660-8524-4A1E-A3E2-C8F90BF68385}" type="pres">
      <dgm:prSet presAssocID="{3A85CE26-6BD6-4B30-BD19-923DD5102A23}" presName="accent_4" presStyleCnt="0"/>
      <dgm:spPr/>
    </dgm:pt>
    <dgm:pt modelId="{AEEB379F-8702-48D9-A6C8-7C6FC1672B2A}" type="pres">
      <dgm:prSet presAssocID="{3A85CE26-6BD6-4B30-BD19-923DD5102A23}" presName="accentRepeatNode" presStyleLbl="solidFgAcc1" presStyleIdx="3" presStyleCnt="5"/>
      <dgm:spPr/>
    </dgm:pt>
    <dgm:pt modelId="{4985C286-800D-426C-A285-42B9A185461C}" type="pres">
      <dgm:prSet presAssocID="{A6E0B636-2EFD-4616-AE37-11109E087615}" presName="text_5" presStyleLbl="node1" presStyleIdx="4" presStyleCnt="5">
        <dgm:presLayoutVars>
          <dgm:bulletEnabled val="1"/>
        </dgm:presLayoutVars>
      </dgm:prSet>
      <dgm:spPr/>
      <dgm:t>
        <a:bodyPr/>
        <a:lstStyle/>
        <a:p>
          <a:endParaRPr lang="en-US"/>
        </a:p>
      </dgm:t>
    </dgm:pt>
    <dgm:pt modelId="{A070FCB4-4E7D-4D43-8340-2BB899E41C5E}" type="pres">
      <dgm:prSet presAssocID="{A6E0B636-2EFD-4616-AE37-11109E087615}" presName="accent_5" presStyleCnt="0"/>
      <dgm:spPr/>
    </dgm:pt>
    <dgm:pt modelId="{E06B85A5-B824-4EC9-94D9-73D013D6DC7A}" type="pres">
      <dgm:prSet presAssocID="{A6E0B636-2EFD-4616-AE37-11109E087615}" presName="accentRepeatNode" presStyleLbl="solidFgAcc1" presStyleIdx="4" presStyleCnt="5"/>
      <dgm:spPr/>
    </dgm:pt>
  </dgm:ptLst>
  <dgm:cxnLst>
    <dgm:cxn modelId="{98B6D460-DE20-4AF0-B965-E902B3599474}" srcId="{6252B573-C848-4AAC-B0C8-539CD957C5B4}" destId="{E4266CB2-80AA-4D50-B0DA-EAD9C44CCFDC}" srcOrd="1" destOrd="0" parTransId="{85FEFACF-269C-4D8F-BFCC-290E7ABF52FF}" sibTransId="{87AB27E4-6944-46FE-BA10-0ED062678EC4}"/>
    <dgm:cxn modelId="{04DFDD91-0AE3-430C-9F62-D2BF9596EF5A}" srcId="{6252B573-C848-4AAC-B0C8-539CD957C5B4}" destId="{E6C86B5C-2D87-4397-8CEF-CFA84C7B2B72}" srcOrd="2" destOrd="0" parTransId="{A391F4B7-BD3A-4B9B-B3CF-E2A54E7FCD54}" sibTransId="{2485DAC5-3EE7-4E09-8993-D81A4F6BF000}"/>
    <dgm:cxn modelId="{C66AFA24-2FE5-40DC-93BD-BF3374FB5DBE}" srcId="{6252B573-C848-4AAC-B0C8-539CD957C5B4}" destId="{3A85CE26-6BD6-4B30-BD19-923DD5102A23}" srcOrd="3" destOrd="0" parTransId="{BC9A1214-83DE-44DD-A341-B65DA070C5BD}" sibTransId="{3D62A0DD-B960-4EE4-A585-9CA2F822EF66}"/>
    <dgm:cxn modelId="{1BC30ECE-1885-4E94-B53D-B2392945549F}" type="presOf" srcId="{6252B573-C848-4AAC-B0C8-539CD957C5B4}" destId="{A88773F9-8E30-49D7-8C7D-9D0729B2E5A1}" srcOrd="0" destOrd="0" presId="urn:microsoft.com/office/officeart/2008/layout/VerticalCurvedList"/>
    <dgm:cxn modelId="{75994E6B-5927-42B2-95A9-C841CC56F218}" srcId="{6252B573-C848-4AAC-B0C8-539CD957C5B4}" destId="{A6E0B636-2EFD-4616-AE37-11109E087615}" srcOrd="4" destOrd="0" parTransId="{5198F10A-84FA-4285-B6AE-CCB1BC690740}" sibTransId="{822A38AB-83B0-4047-B5EF-99E945CA448E}"/>
    <dgm:cxn modelId="{B213C95B-60CD-4B56-B419-A78F1CF96C4A}" type="presOf" srcId="{A6E0B636-2EFD-4616-AE37-11109E087615}" destId="{4985C286-800D-426C-A285-42B9A185461C}" srcOrd="0" destOrd="0" presId="urn:microsoft.com/office/officeart/2008/layout/VerticalCurvedList"/>
    <dgm:cxn modelId="{4E92CA4D-8A97-47C3-9E8A-B20CDE3A5FB2}" type="presOf" srcId="{E6C86B5C-2D87-4397-8CEF-CFA84C7B2B72}" destId="{15C5F70A-8BA6-470F-9C65-DBA55A9B5128}" srcOrd="0" destOrd="0" presId="urn:microsoft.com/office/officeart/2008/layout/VerticalCurvedList"/>
    <dgm:cxn modelId="{668E9A17-D0A1-4E64-8D7A-E74D4EA898F2}" type="presOf" srcId="{3A85CE26-6BD6-4B30-BD19-923DD5102A23}" destId="{1E51C43F-B4B2-479A-8B18-E610292BD84A}" srcOrd="0" destOrd="0" presId="urn:microsoft.com/office/officeart/2008/layout/VerticalCurvedList"/>
    <dgm:cxn modelId="{5669883B-E47D-47CB-A414-5442F4C4772F}" type="presOf" srcId="{C7695136-89C6-4721-A214-9FBF595D0477}" destId="{59659DA0-070E-4E92-9CC0-89B34FD8DF9B}" srcOrd="0" destOrd="0" presId="urn:microsoft.com/office/officeart/2008/layout/VerticalCurvedList"/>
    <dgm:cxn modelId="{91C6F853-D646-4ACC-8EE5-56A4C9309037}" type="presOf" srcId="{6EDCCEDD-2DD5-4D40-AF87-1739601FC5A0}" destId="{C3B7F92A-9F0F-4704-A11E-034EDBAA43DD}" srcOrd="0" destOrd="0" presId="urn:microsoft.com/office/officeart/2008/layout/VerticalCurvedList"/>
    <dgm:cxn modelId="{3E07B02B-C743-4372-83BE-0B7FA74A9DCE}" type="presOf" srcId="{E4266CB2-80AA-4D50-B0DA-EAD9C44CCFDC}" destId="{299153FA-D5E9-46F4-81F2-831D0CE806D1}" srcOrd="0" destOrd="0" presId="urn:microsoft.com/office/officeart/2008/layout/VerticalCurvedList"/>
    <dgm:cxn modelId="{527BFD17-2A6C-4A0A-9CE1-623B231FEF19}" srcId="{6252B573-C848-4AAC-B0C8-539CD957C5B4}" destId="{6EDCCEDD-2DD5-4D40-AF87-1739601FC5A0}" srcOrd="0" destOrd="0" parTransId="{320D4A66-E153-4683-8C73-07CF7D600705}" sibTransId="{C7695136-89C6-4721-A214-9FBF595D0477}"/>
    <dgm:cxn modelId="{2FE6A2C2-0EBF-44E0-9915-AC12457D7876}" type="presParOf" srcId="{A88773F9-8E30-49D7-8C7D-9D0729B2E5A1}" destId="{5E9A25DD-49B8-43E1-958E-9DF93933720E}" srcOrd="0" destOrd="0" presId="urn:microsoft.com/office/officeart/2008/layout/VerticalCurvedList"/>
    <dgm:cxn modelId="{1A39144B-6986-40AC-A29E-085B8BF1AA32}" type="presParOf" srcId="{5E9A25DD-49B8-43E1-958E-9DF93933720E}" destId="{6725F388-FDFC-4EB8-8159-E1689824F6FD}" srcOrd="0" destOrd="0" presId="urn:microsoft.com/office/officeart/2008/layout/VerticalCurvedList"/>
    <dgm:cxn modelId="{C7B9D583-4B51-4E44-89E2-4F086006A83F}" type="presParOf" srcId="{6725F388-FDFC-4EB8-8159-E1689824F6FD}" destId="{231671AA-00E0-41C8-BEFF-3FD6D3FFF229}" srcOrd="0" destOrd="0" presId="urn:microsoft.com/office/officeart/2008/layout/VerticalCurvedList"/>
    <dgm:cxn modelId="{5A9EAB69-226E-4EDD-A258-AB24EBA55DBF}" type="presParOf" srcId="{6725F388-FDFC-4EB8-8159-E1689824F6FD}" destId="{59659DA0-070E-4E92-9CC0-89B34FD8DF9B}" srcOrd="1" destOrd="0" presId="urn:microsoft.com/office/officeart/2008/layout/VerticalCurvedList"/>
    <dgm:cxn modelId="{2AE5CE5E-CA01-47DE-BDC4-BFB6F1DA0A3B}" type="presParOf" srcId="{6725F388-FDFC-4EB8-8159-E1689824F6FD}" destId="{CE932A05-78BA-4FF9-812B-2050F64A9498}" srcOrd="2" destOrd="0" presId="urn:microsoft.com/office/officeart/2008/layout/VerticalCurvedList"/>
    <dgm:cxn modelId="{00B89717-333F-47BB-8A0D-197EECE08C55}" type="presParOf" srcId="{6725F388-FDFC-4EB8-8159-E1689824F6FD}" destId="{7F2C1AD4-F073-4098-A13C-33193115ABE2}" srcOrd="3" destOrd="0" presId="urn:microsoft.com/office/officeart/2008/layout/VerticalCurvedList"/>
    <dgm:cxn modelId="{CD56115F-8677-4CED-84C8-8914F3C36F94}" type="presParOf" srcId="{5E9A25DD-49B8-43E1-958E-9DF93933720E}" destId="{C3B7F92A-9F0F-4704-A11E-034EDBAA43DD}" srcOrd="1" destOrd="0" presId="urn:microsoft.com/office/officeart/2008/layout/VerticalCurvedList"/>
    <dgm:cxn modelId="{EC98DBE8-F9E3-45E0-BC14-391F29F3B426}" type="presParOf" srcId="{5E9A25DD-49B8-43E1-958E-9DF93933720E}" destId="{BAF968E7-C60D-40DF-8758-38D9E794591E}" srcOrd="2" destOrd="0" presId="urn:microsoft.com/office/officeart/2008/layout/VerticalCurvedList"/>
    <dgm:cxn modelId="{1E37D475-9E4D-4A10-AD5F-E98D6BC378FF}" type="presParOf" srcId="{BAF968E7-C60D-40DF-8758-38D9E794591E}" destId="{787361EF-2B26-4D73-998F-5160FF5C03FA}" srcOrd="0" destOrd="0" presId="urn:microsoft.com/office/officeart/2008/layout/VerticalCurvedList"/>
    <dgm:cxn modelId="{6C4C3696-08F2-41DB-910C-B2AF102A33DB}" type="presParOf" srcId="{5E9A25DD-49B8-43E1-958E-9DF93933720E}" destId="{299153FA-D5E9-46F4-81F2-831D0CE806D1}" srcOrd="3" destOrd="0" presId="urn:microsoft.com/office/officeart/2008/layout/VerticalCurvedList"/>
    <dgm:cxn modelId="{F5B3A75E-487F-4D52-A362-BC324FFF873A}" type="presParOf" srcId="{5E9A25DD-49B8-43E1-958E-9DF93933720E}" destId="{8D60304E-D41E-4743-93E4-AD8FE2F399E2}" srcOrd="4" destOrd="0" presId="urn:microsoft.com/office/officeart/2008/layout/VerticalCurvedList"/>
    <dgm:cxn modelId="{10332961-97A8-49D3-9764-220EDA8B3C40}" type="presParOf" srcId="{8D60304E-D41E-4743-93E4-AD8FE2F399E2}" destId="{90BDF3DC-9172-41D0-94B8-3F62732493B5}" srcOrd="0" destOrd="0" presId="urn:microsoft.com/office/officeart/2008/layout/VerticalCurvedList"/>
    <dgm:cxn modelId="{614557C0-0E6D-4908-9DFB-B722EA508ABF}" type="presParOf" srcId="{5E9A25DD-49B8-43E1-958E-9DF93933720E}" destId="{15C5F70A-8BA6-470F-9C65-DBA55A9B5128}" srcOrd="5" destOrd="0" presId="urn:microsoft.com/office/officeart/2008/layout/VerticalCurvedList"/>
    <dgm:cxn modelId="{8EC11381-61BB-4CAF-A101-8FD0BA6D7AB1}" type="presParOf" srcId="{5E9A25DD-49B8-43E1-958E-9DF93933720E}" destId="{4F8A8F23-9BD3-4A3B-9047-783A7E7A0FE8}" srcOrd="6" destOrd="0" presId="urn:microsoft.com/office/officeart/2008/layout/VerticalCurvedList"/>
    <dgm:cxn modelId="{F89A3EC3-8B7E-45E6-90C3-7E55480C2280}" type="presParOf" srcId="{4F8A8F23-9BD3-4A3B-9047-783A7E7A0FE8}" destId="{43211F98-14E5-4211-BD4C-681AF285EF3E}" srcOrd="0" destOrd="0" presId="urn:microsoft.com/office/officeart/2008/layout/VerticalCurvedList"/>
    <dgm:cxn modelId="{70088296-1800-4F83-A08C-F904E04A0DF2}" type="presParOf" srcId="{5E9A25DD-49B8-43E1-958E-9DF93933720E}" destId="{1E51C43F-B4B2-479A-8B18-E610292BD84A}" srcOrd="7" destOrd="0" presId="urn:microsoft.com/office/officeart/2008/layout/VerticalCurvedList"/>
    <dgm:cxn modelId="{7FC4FC1F-7946-477F-A4E2-3C7AE66EC975}" type="presParOf" srcId="{5E9A25DD-49B8-43E1-958E-9DF93933720E}" destId="{E69CA660-8524-4A1E-A3E2-C8F90BF68385}" srcOrd="8" destOrd="0" presId="urn:microsoft.com/office/officeart/2008/layout/VerticalCurvedList"/>
    <dgm:cxn modelId="{E67DBF38-BF6C-429C-8117-F41EB4614E45}" type="presParOf" srcId="{E69CA660-8524-4A1E-A3E2-C8F90BF68385}" destId="{AEEB379F-8702-48D9-A6C8-7C6FC1672B2A}" srcOrd="0" destOrd="0" presId="urn:microsoft.com/office/officeart/2008/layout/VerticalCurvedList"/>
    <dgm:cxn modelId="{2FF292D7-D6CE-4972-99C1-FC2D5FBDB0D4}" type="presParOf" srcId="{5E9A25DD-49B8-43E1-958E-9DF93933720E}" destId="{4985C286-800D-426C-A285-42B9A185461C}" srcOrd="9" destOrd="0" presId="urn:microsoft.com/office/officeart/2008/layout/VerticalCurvedList"/>
    <dgm:cxn modelId="{E682D5A4-6757-46C2-B410-F53C23290A13}" type="presParOf" srcId="{5E9A25DD-49B8-43E1-958E-9DF93933720E}" destId="{A070FCB4-4E7D-4D43-8340-2BB899E41C5E}" srcOrd="10" destOrd="0" presId="urn:microsoft.com/office/officeart/2008/layout/VerticalCurvedList"/>
    <dgm:cxn modelId="{5BE254DD-6B1C-446B-B60F-1CE27BE54E14}" type="presParOf" srcId="{A070FCB4-4E7D-4D43-8340-2BB899E41C5E}" destId="{E06B85A5-B824-4EC9-94D9-73D013D6DC7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1595A-EB35-4A78-91E0-F9C70009BA84}">
      <dsp:nvSpPr>
        <dsp:cNvPr id="0" name=""/>
        <dsp:cNvSpPr/>
      </dsp:nvSpPr>
      <dsp:spPr>
        <a:xfrm>
          <a:off x="1642871" y="631219"/>
          <a:ext cx="4207496" cy="4207496"/>
        </a:xfrm>
        <a:prstGeom prst="blockArc">
          <a:avLst>
            <a:gd name="adj1" fmla="val 1188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1CDF0F-CED0-477A-96AB-3AC7DDC72D79}">
      <dsp:nvSpPr>
        <dsp:cNvPr id="0" name=""/>
        <dsp:cNvSpPr/>
      </dsp:nvSpPr>
      <dsp:spPr>
        <a:xfrm>
          <a:off x="1642871" y="631219"/>
          <a:ext cx="4207496" cy="4207496"/>
        </a:xfrm>
        <a:prstGeom prst="blockArc">
          <a:avLst>
            <a:gd name="adj1" fmla="val 7560000"/>
            <a:gd name="adj2" fmla="val 1188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6DC907-59F6-46A1-A950-941170653A68}">
      <dsp:nvSpPr>
        <dsp:cNvPr id="0" name=""/>
        <dsp:cNvSpPr/>
      </dsp:nvSpPr>
      <dsp:spPr>
        <a:xfrm>
          <a:off x="1642871" y="631219"/>
          <a:ext cx="4207496" cy="4207496"/>
        </a:xfrm>
        <a:prstGeom prst="blockArc">
          <a:avLst>
            <a:gd name="adj1" fmla="val 3240000"/>
            <a:gd name="adj2" fmla="val 756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03B6CA-9D1F-422B-B155-E99A916D8B53}">
      <dsp:nvSpPr>
        <dsp:cNvPr id="0" name=""/>
        <dsp:cNvSpPr/>
      </dsp:nvSpPr>
      <dsp:spPr>
        <a:xfrm>
          <a:off x="1642871" y="631219"/>
          <a:ext cx="4207496" cy="4207496"/>
        </a:xfrm>
        <a:prstGeom prst="blockArc">
          <a:avLst>
            <a:gd name="adj1" fmla="val 20520000"/>
            <a:gd name="adj2" fmla="val 324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796464-2D19-4D9A-BA4F-26D5CA2790DF}">
      <dsp:nvSpPr>
        <dsp:cNvPr id="0" name=""/>
        <dsp:cNvSpPr/>
      </dsp:nvSpPr>
      <dsp:spPr>
        <a:xfrm>
          <a:off x="1642871" y="631219"/>
          <a:ext cx="4207496" cy="4207496"/>
        </a:xfrm>
        <a:prstGeom prst="blockArc">
          <a:avLst>
            <a:gd name="adj1" fmla="val 16200000"/>
            <a:gd name="adj2" fmla="val 2052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B6F531-4AA5-4396-A2CA-0E1FACC8142B}">
      <dsp:nvSpPr>
        <dsp:cNvPr id="0" name=""/>
        <dsp:cNvSpPr/>
      </dsp:nvSpPr>
      <dsp:spPr>
        <a:xfrm>
          <a:off x="2777518" y="1765865"/>
          <a:ext cx="1938203" cy="19382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o-RO" sz="1700" b="1" kern="1200" dirty="0" smtClean="0">
              <a:solidFill>
                <a:schemeClr val="tx1"/>
              </a:solidFill>
              <a:latin typeface="Verdana"/>
              <a:cs typeface="Verdana"/>
            </a:rPr>
            <a:t>Apelul  </a:t>
          </a:r>
          <a:r>
            <a:rPr lang="ro-RO" sz="1700" b="1" kern="1200" spc="-5" dirty="0" smtClean="0">
              <a:solidFill>
                <a:schemeClr val="tx1"/>
              </a:solidFill>
              <a:latin typeface="Verdana"/>
              <a:cs typeface="Verdana"/>
            </a:rPr>
            <a:t>Înverzirea Economiei</a:t>
          </a:r>
          <a:endParaRPr lang="en-US" sz="1700" kern="1200" dirty="0">
            <a:solidFill>
              <a:schemeClr val="tx1"/>
            </a:solidFill>
          </a:endParaRPr>
        </a:p>
      </dsp:txBody>
      <dsp:txXfrm>
        <a:off x="3061361" y="2049708"/>
        <a:ext cx="1370517" cy="1370517"/>
      </dsp:txXfrm>
    </dsp:sp>
    <dsp:sp modelId="{AD710D14-4BA2-4F62-9866-16E51AE21B2D}">
      <dsp:nvSpPr>
        <dsp:cNvPr id="0" name=""/>
        <dsp:cNvSpPr/>
      </dsp:nvSpPr>
      <dsp:spPr>
        <a:xfrm>
          <a:off x="3068248" y="1690"/>
          <a:ext cx="1356742" cy="13567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BR" sz="1600" b="1" kern="1200" dirty="0" smtClean="0">
              <a:solidFill>
                <a:schemeClr val="tx1"/>
              </a:solidFill>
            </a:rPr>
            <a:t>Către o Europă cu emisii joase de carbon</a:t>
          </a:r>
          <a:endParaRPr lang="en-US" sz="1600" kern="1200" dirty="0">
            <a:solidFill>
              <a:schemeClr val="tx1"/>
            </a:solidFill>
          </a:endParaRPr>
        </a:p>
      </dsp:txBody>
      <dsp:txXfrm>
        <a:off x="3266938" y="200380"/>
        <a:ext cx="959362" cy="959362"/>
      </dsp:txXfrm>
    </dsp:sp>
    <dsp:sp modelId="{C36C0B17-2649-4FC7-B008-5F131BD19082}">
      <dsp:nvSpPr>
        <dsp:cNvPr id="0" name=""/>
        <dsp:cNvSpPr/>
      </dsp:nvSpPr>
      <dsp:spPr>
        <a:xfrm>
          <a:off x="4954980" y="1421595"/>
          <a:ext cx="1491941" cy="13567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err="1" smtClean="0">
              <a:solidFill>
                <a:schemeClr val="tx1"/>
              </a:solidFill>
            </a:rPr>
            <a:t>Observarea</a:t>
          </a:r>
          <a:r>
            <a:rPr lang="en-US" sz="1600" b="1" kern="1200" dirty="0" smtClean="0">
              <a:solidFill>
                <a:schemeClr val="tx1"/>
              </a:solidFill>
            </a:rPr>
            <a:t> P</a:t>
          </a:r>
          <a:r>
            <a:rPr lang="ro-RO" sz="1600" b="1" kern="1200" dirty="0" smtClean="0">
              <a:solidFill>
                <a:schemeClr val="tx1"/>
              </a:solidFill>
            </a:rPr>
            <a:t>ă</a:t>
          </a:r>
          <a:r>
            <a:rPr lang="en-US" sz="1600" b="1" kern="1200" dirty="0" smtClean="0">
              <a:solidFill>
                <a:schemeClr val="tx1"/>
              </a:solidFill>
            </a:rPr>
            <a:t>m</a:t>
          </a:r>
          <a:r>
            <a:rPr lang="ro-RO" sz="1600" b="1" kern="1200" dirty="0" smtClean="0">
              <a:solidFill>
                <a:schemeClr val="tx1"/>
              </a:solidFill>
            </a:rPr>
            <a:t>î</a:t>
          </a:r>
          <a:r>
            <a:rPr lang="en-US" sz="1600" b="1" kern="1200" dirty="0" err="1" smtClean="0">
              <a:solidFill>
                <a:schemeClr val="tx1"/>
              </a:solidFill>
            </a:rPr>
            <a:t>ntului</a:t>
          </a:r>
          <a:endParaRPr lang="en-US" sz="1600" b="1" kern="1200" dirty="0">
            <a:solidFill>
              <a:schemeClr val="tx1"/>
            </a:solidFill>
          </a:endParaRPr>
        </a:p>
      </dsp:txBody>
      <dsp:txXfrm>
        <a:off x="5173470" y="1620285"/>
        <a:ext cx="1054961" cy="959362"/>
      </dsp:txXfrm>
    </dsp:sp>
    <dsp:sp modelId="{DC41C876-5790-458E-AB55-0E6EE08F5CEC}">
      <dsp:nvSpPr>
        <dsp:cNvPr id="0" name=""/>
        <dsp:cNvSpPr/>
      </dsp:nvSpPr>
      <dsp:spPr>
        <a:xfrm>
          <a:off x="4276092" y="3719049"/>
          <a:ext cx="1356742" cy="13567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rPr>
            <a:t>Materii</a:t>
          </a:r>
          <a:r>
            <a:rPr lang="en-US" sz="2000" b="1" kern="1200" dirty="0" smtClean="0">
              <a:solidFill>
                <a:schemeClr val="tx1"/>
              </a:solidFill>
            </a:rPr>
            <a:t> prime</a:t>
          </a:r>
          <a:endParaRPr lang="en-US" sz="2000" b="1" kern="1200" dirty="0">
            <a:solidFill>
              <a:schemeClr val="tx1"/>
            </a:solidFill>
          </a:endParaRPr>
        </a:p>
      </dsp:txBody>
      <dsp:txXfrm>
        <a:off x="4474782" y="3917739"/>
        <a:ext cx="959362" cy="959362"/>
      </dsp:txXfrm>
    </dsp:sp>
    <dsp:sp modelId="{200E60F7-2378-4AFA-B61A-E6D75A645B97}">
      <dsp:nvSpPr>
        <dsp:cNvPr id="0" name=""/>
        <dsp:cNvSpPr/>
      </dsp:nvSpPr>
      <dsp:spPr>
        <a:xfrm>
          <a:off x="1860405" y="3719049"/>
          <a:ext cx="1356742" cy="13567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rPr>
            <a:t>Apa</a:t>
          </a:r>
          <a:endParaRPr lang="en-US" sz="2000" b="1" kern="1200" dirty="0">
            <a:solidFill>
              <a:schemeClr val="tx1"/>
            </a:solidFill>
          </a:endParaRPr>
        </a:p>
      </dsp:txBody>
      <dsp:txXfrm>
        <a:off x="2059095" y="3917739"/>
        <a:ext cx="959362" cy="959362"/>
      </dsp:txXfrm>
    </dsp:sp>
    <dsp:sp modelId="{84FA77DE-1AE6-49E4-B93C-F0BDBD669F68}">
      <dsp:nvSpPr>
        <dsp:cNvPr id="0" name=""/>
        <dsp:cNvSpPr/>
      </dsp:nvSpPr>
      <dsp:spPr>
        <a:xfrm>
          <a:off x="1113917" y="1421595"/>
          <a:ext cx="1356742" cy="13567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err="1" smtClean="0">
              <a:solidFill>
                <a:schemeClr val="tx1"/>
              </a:solidFill>
            </a:rPr>
            <a:t>Schim</a:t>
          </a:r>
          <a:r>
            <a:rPr lang="ro-RO" sz="1600" b="1" kern="1200" dirty="0" err="1" smtClean="0">
              <a:solidFill>
                <a:schemeClr val="tx1"/>
              </a:solidFill>
            </a:rPr>
            <a:t>ările</a:t>
          </a:r>
          <a:r>
            <a:rPr lang="ro-RO" sz="1600" b="1" kern="1200" dirty="0" smtClean="0">
              <a:solidFill>
                <a:schemeClr val="tx1"/>
              </a:solidFill>
            </a:rPr>
            <a:t> climatice</a:t>
          </a:r>
          <a:endParaRPr lang="en-US" sz="1600" b="1" kern="1200" dirty="0">
            <a:solidFill>
              <a:schemeClr val="tx1"/>
            </a:solidFill>
          </a:endParaRPr>
        </a:p>
      </dsp:txBody>
      <dsp:txXfrm>
        <a:off x="1312607" y="1620285"/>
        <a:ext cx="959362" cy="959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59DA0-070E-4E92-9CC0-89B34FD8DF9B}">
      <dsp:nvSpPr>
        <dsp:cNvPr id="0" name=""/>
        <dsp:cNvSpPr/>
      </dsp:nvSpPr>
      <dsp:spPr>
        <a:xfrm>
          <a:off x="-6106540" y="-934303"/>
          <a:ext cx="7269206" cy="7269206"/>
        </a:xfrm>
        <a:prstGeom prst="blockArc">
          <a:avLst>
            <a:gd name="adj1" fmla="val 18900000"/>
            <a:gd name="adj2" fmla="val 2700000"/>
            <a:gd name="adj3" fmla="val 29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B7F92A-9F0F-4704-A11E-034EDBAA43DD}">
      <dsp:nvSpPr>
        <dsp:cNvPr id="0" name=""/>
        <dsp:cNvSpPr/>
      </dsp:nvSpPr>
      <dsp:spPr>
        <a:xfrm>
          <a:off x="508048" y="337429"/>
          <a:ext cx="7336535" cy="6752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012" tIns="45720" rIns="45720" bIns="45720" numCol="1" spcCol="1270" anchor="ctr" anchorCtr="0">
          <a:noAutofit/>
        </a:bodyPr>
        <a:lstStyle/>
        <a:p>
          <a:pPr lvl="0" algn="l" defTabSz="800100">
            <a:lnSpc>
              <a:spcPct val="90000"/>
            </a:lnSpc>
            <a:spcBef>
              <a:spcPct val="0"/>
            </a:spcBef>
            <a:spcAft>
              <a:spcPct val="35000"/>
            </a:spcAft>
          </a:pPr>
          <a:r>
            <a:rPr lang="ro-RO" sz="1800" b="1" kern="1200" spc="-5" dirty="0" smtClean="0">
              <a:solidFill>
                <a:prstClr val="black"/>
              </a:solidFill>
              <a:latin typeface="Verdana"/>
              <a:cs typeface="Verdana"/>
            </a:rPr>
            <a:t>Portalul de Participare: </a:t>
          </a:r>
          <a:r>
            <a:rPr lang="en-US" sz="1300" kern="1200" spc="-5" dirty="0" smtClean="0">
              <a:solidFill>
                <a:srgbClr val="009999"/>
              </a:solidFill>
              <a:latin typeface="Verdana"/>
              <a:cs typeface="Verdana"/>
              <a:hlinkClick xmlns:r="http://schemas.openxmlformats.org/officeDocument/2006/relationships" r:id="rId1"/>
            </a:rPr>
            <a:t>http://ec.europa.eu/research/participants/portal/desktop/en/home.html</a:t>
          </a:r>
          <a:endParaRPr lang="en-US" sz="1300" kern="1200" dirty="0"/>
        </a:p>
      </dsp:txBody>
      <dsp:txXfrm>
        <a:off x="508048" y="337429"/>
        <a:ext cx="7336535" cy="675291"/>
      </dsp:txXfrm>
    </dsp:sp>
    <dsp:sp modelId="{787361EF-2B26-4D73-998F-5160FF5C03FA}">
      <dsp:nvSpPr>
        <dsp:cNvPr id="0" name=""/>
        <dsp:cNvSpPr/>
      </dsp:nvSpPr>
      <dsp:spPr>
        <a:xfrm>
          <a:off x="85991" y="253018"/>
          <a:ext cx="844113" cy="8441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9153FA-D5E9-46F4-81F2-831D0CE806D1}">
      <dsp:nvSpPr>
        <dsp:cNvPr id="0" name=""/>
        <dsp:cNvSpPr/>
      </dsp:nvSpPr>
      <dsp:spPr>
        <a:xfrm>
          <a:off x="991941" y="1350041"/>
          <a:ext cx="6852641" cy="6752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012" tIns="40640" rIns="40640" bIns="40640" numCol="1" spcCol="1270" anchor="ctr" anchorCtr="0">
          <a:noAutofit/>
        </a:bodyPr>
        <a:lstStyle/>
        <a:p>
          <a:pPr lvl="0" algn="l" defTabSz="711200">
            <a:lnSpc>
              <a:spcPct val="90000"/>
            </a:lnSpc>
            <a:spcBef>
              <a:spcPct val="0"/>
            </a:spcBef>
            <a:spcAft>
              <a:spcPct val="35000"/>
            </a:spcAft>
          </a:pPr>
          <a:r>
            <a:rPr lang="vi-VN" sz="1600" b="1" kern="1200" dirty="0" smtClean="0">
              <a:solidFill>
                <a:prstClr val="black"/>
              </a:solidFill>
              <a:latin typeface="Verdana"/>
              <a:cs typeface="Verdana"/>
            </a:rPr>
            <a:t>Căutarea Partenerilor</a:t>
          </a:r>
          <a:r>
            <a:rPr lang="vi-VN" sz="1600" b="1" kern="1200" spc="-5" dirty="0" smtClean="0">
              <a:solidFill>
                <a:prstClr val="black"/>
              </a:solidFill>
              <a:latin typeface="Verdana"/>
              <a:cs typeface="Verdana"/>
            </a:rPr>
            <a:t>:</a:t>
          </a:r>
          <a:endParaRPr lang="vi-VN" sz="1600" kern="1200" dirty="0" smtClean="0">
            <a:solidFill>
              <a:prstClr val="black"/>
            </a:solidFill>
            <a:latin typeface="Verdana"/>
            <a:cs typeface="Verdana"/>
          </a:endParaRPr>
        </a:p>
        <a:p>
          <a:pPr lvl="0" algn="l" defTabSz="711200">
            <a:lnSpc>
              <a:spcPct val="90000"/>
            </a:lnSpc>
            <a:spcBef>
              <a:spcPct val="0"/>
            </a:spcBef>
            <a:spcAft>
              <a:spcPct val="35000"/>
            </a:spcAft>
          </a:pPr>
          <a:r>
            <a:rPr lang="en-US" sz="1600" kern="1200" spc="-5" dirty="0" smtClean="0">
              <a:solidFill>
                <a:srgbClr val="009999"/>
              </a:solidFill>
              <a:latin typeface="Verdana"/>
              <a:cs typeface="Verdana"/>
              <a:hlinkClick xmlns:r="http://schemas.openxmlformats.org/officeDocument/2006/relationships" r:id="rId2"/>
            </a:rPr>
            <a:t>https://cordis.europa.eu/partners/web/guest</a:t>
          </a:r>
          <a:endParaRPr lang="en-US" sz="1300" kern="1200" dirty="0"/>
        </a:p>
      </dsp:txBody>
      <dsp:txXfrm>
        <a:off x="991941" y="1350041"/>
        <a:ext cx="6852641" cy="675291"/>
      </dsp:txXfrm>
    </dsp:sp>
    <dsp:sp modelId="{90BDF3DC-9172-41D0-94B8-3F62732493B5}">
      <dsp:nvSpPr>
        <dsp:cNvPr id="0" name=""/>
        <dsp:cNvSpPr/>
      </dsp:nvSpPr>
      <dsp:spPr>
        <a:xfrm>
          <a:off x="569885" y="1265630"/>
          <a:ext cx="844113" cy="8441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C5F70A-8BA6-470F-9C65-DBA55A9B5128}">
      <dsp:nvSpPr>
        <dsp:cNvPr id="0" name=""/>
        <dsp:cNvSpPr/>
      </dsp:nvSpPr>
      <dsp:spPr>
        <a:xfrm>
          <a:off x="1140458" y="2362654"/>
          <a:ext cx="6704124" cy="6752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012" tIns="45720" rIns="45720" bIns="45720" numCol="1" spcCol="1270" anchor="ctr" anchorCtr="0">
          <a:noAutofit/>
        </a:bodyPr>
        <a:lstStyle/>
        <a:p>
          <a:pPr lvl="0" algn="l" defTabSz="800100">
            <a:lnSpc>
              <a:spcPct val="90000"/>
            </a:lnSpc>
            <a:spcBef>
              <a:spcPct val="0"/>
            </a:spcBef>
            <a:spcAft>
              <a:spcPct val="35000"/>
            </a:spcAft>
          </a:pPr>
          <a:r>
            <a:rPr lang="en-US" sz="1800" b="1" kern="1200" spc="-5" smtClean="0">
              <a:solidFill>
                <a:prstClr val="black"/>
              </a:solidFill>
              <a:latin typeface="Verdana"/>
              <a:cs typeface="Verdana"/>
            </a:rPr>
            <a:t>Horizon </a:t>
          </a:r>
          <a:r>
            <a:rPr lang="en-US" sz="1800" b="1" kern="1200" smtClean="0">
              <a:solidFill>
                <a:prstClr val="black"/>
              </a:solidFill>
              <a:latin typeface="Verdana"/>
              <a:cs typeface="Verdana"/>
            </a:rPr>
            <a:t>2020</a:t>
          </a:r>
          <a:r>
            <a:rPr lang="en-US" sz="1800" b="1" kern="1200" spc="-75" smtClean="0">
              <a:solidFill>
                <a:prstClr val="black"/>
              </a:solidFill>
              <a:latin typeface="Verdana"/>
              <a:cs typeface="Verdana"/>
            </a:rPr>
            <a:t> MD </a:t>
          </a:r>
          <a:r>
            <a:rPr lang="en-US" sz="1800" b="1" kern="1200" spc="-5" smtClean="0">
              <a:solidFill>
                <a:prstClr val="black"/>
              </a:solidFill>
              <a:latin typeface="Verdana"/>
              <a:cs typeface="Verdana"/>
            </a:rPr>
            <a:t>Homepage:</a:t>
          </a:r>
          <a:r>
            <a:rPr lang="ro-RO" sz="1800" b="1" kern="1200" spc="-5" smtClean="0">
              <a:solidFill>
                <a:prstClr val="black"/>
              </a:solidFill>
              <a:latin typeface="Verdana"/>
              <a:cs typeface="Verdana"/>
            </a:rPr>
            <a:t> </a:t>
          </a:r>
          <a:r>
            <a:rPr lang="en-US" sz="1800" kern="1200" spc="-5" smtClean="0">
              <a:solidFill>
                <a:srgbClr val="009999"/>
              </a:solidFill>
              <a:latin typeface="Verdana"/>
              <a:cs typeface="Verdana"/>
              <a:hlinkClick xmlns:r="http://schemas.openxmlformats.org/officeDocument/2006/relationships" r:id="rId3"/>
            </a:rPr>
            <a:t>http://h2020.md</a:t>
          </a:r>
          <a:r>
            <a:rPr lang="en-US" sz="1800" kern="1200" spc="-5" smtClean="0">
              <a:solidFill>
                <a:srgbClr val="009999"/>
              </a:solidFill>
              <a:latin typeface="Verdana"/>
              <a:cs typeface="Verdana"/>
            </a:rPr>
            <a:t> </a:t>
          </a:r>
          <a:endParaRPr lang="en-US" sz="1600" kern="1200" dirty="0"/>
        </a:p>
      </dsp:txBody>
      <dsp:txXfrm>
        <a:off x="1140458" y="2362654"/>
        <a:ext cx="6704124" cy="675291"/>
      </dsp:txXfrm>
    </dsp:sp>
    <dsp:sp modelId="{43211F98-14E5-4211-BD4C-681AF285EF3E}">
      <dsp:nvSpPr>
        <dsp:cNvPr id="0" name=""/>
        <dsp:cNvSpPr/>
      </dsp:nvSpPr>
      <dsp:spPr>
        <a:xfrm>
          <a:off x="718401" y="2278243"/>
          <a:ext cx="844113" cy="8441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51C43F-B4B2-479A-8B18-E610292BD84A}">
      <dsp:nvSpPr>
        <dsp:cNvPr id="0" name=""/>
        <dsp:cNvSpPr/>
      </dsp:nvSpPr>
      <dsp:spPr>
        <a:xfrm>
          <a:off x="991941" y="3375266"/>
          <a:ext cx="6852641" cy="6752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012" tIns="50800" rIns="50800" bIns="50800" numCol="1" spcCol="1270" anchor="ctr" anchorCtr="0">
          <a:noAutofit/>
        </a:bodyPr>
        <a:lstStyle/>
        <a:p>
          <a:pPr lvl="0" algn="l" defTabSz="889000">
            <a:lnSpc>
              <a:spcPct val="90000"/>
            </a:lnSpc>
            <a:spcBef>
              <a:spcPct val="0"/>
            </a:spcBef>
            <a:spcAft>
              <a:spcPct val="35000"/>
            </a:spcAft>
          </a:pPr>
          <a:r>
            <a:rPr lang="ro-RO" sz="2000" b="1" kern="1200" dirty="0" err="1" smtClean="0">
              <a:solidFill>
                <a:schemeClr val="tx1"/>
              </a:solidFill>
            </a:rPr>
            <a:t>Work</a:t>
          </a:r>
          <a:r>
            <a:rPr lang="ro-RO" sz="2000" b="1" kern="1200" dirty="0" smtClean="0">
              <a:solidFill>
                <a:schemeClr val="tx1"/>
              </a:solidFill>
            </a:rPr>
            <a:t> </a:t>
          </a:r>
          <a:r>
            <a:rPr lang="ro-RO" sz="2000" b="1" kern="1200" dirty="0" err="1" smtClean="0">
              <a:solidFill>
                <a:schemeClr val="tx1"/>
              </a:solidFill>
            </a:rPr>
            <a:t>Programme</a:t>
          </a:r>
          <a:r>
            <a:rPr lang="ro-RO" sz="2000" b="1" kern="1200" dirty="0" smtClean="0">
              <a:solidFill>
                <a:schemeClr val="tx1"/>
              </a:solidFill>
            </a:rPr>
            <a:t> 2016-2017 </a:t>
          </a:r>
          <a:r>
            <a:rPr lang="en-US" sz="1400" u="sng" kern="1200" dirty="0" smtClean="0">
              <a:solidFill>
                <a:srgbClr val="002060"/>
              </a:solidFill>
            </a:rPr>
            <a:t>http://ec.europa.eu/programmes/horizon2020/en/news/horizon-2020-work-programme-2016-2017-published</a:t>
          </a:r>
          <a:endParaRPr lang="en-US" sz="1400" u="sng" kern="1200" dirty="0"/>
        </a:p>
      </dsp:txBody>
      <dsp:txXfrm>
        <a:off x="991941" y="3375266"/>
        <a:ext cx="6852641" cy="675291"/>
      </dsp:txXfrm>
    </dsp:sp>
    <dsp:sp modelId="{AEEB379F-8702-48D9-A6C8-7C6FC1672B2A}">
      <dsp:nvSpPr>
        <dsp:cNvPr id="0" name=""/>
        <dsp:cNvSpPr/>
      </dsp:nvSpPr>
      <dsp:spPr>
        <a:xfrm>
          <a:off x="569885" y="3290855"/>
          <a:ext cx="844113" cy="8441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85C286-800D-426C-A285-42B9A185461C}">
      <dsp:nvSpPr>
        <dsp:cNvPr id="0" name=""/>
        <dsp:cNvSpPr/>
      </dsp:nvSpPr>
      <dsp:spPr>
        <a:xfrm>
          <a:off x="508048" y="4387879"/>
          <a:ext cx="7336535" cy="6752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012" tIns="50800" rIns="50800" bIns="50800" numCol="1" spcCol="1270" anchor="ctr" anchorCtr="0">
          <a:noAutofit/>
        </a:bodyPr>
        <a:lstStyle/>
        <a:p>
          <a:pPr lvl="0" algn="l" defTabSz="889000">
            <a:lnSpc>
              <a:spcPct val="90000"/>
            </a:lnSpc>
            <a:spcBef>
              <a:spcPct val="0"/>
            </a:spcBef>
            <a:spcAft>
              <a:spcPct val="35000"/>
            </a:spcAft>
          </a:pPr>
          <a:r>
            <a:rPr lang="ro-RO" sz="2000" b="1" kern="1200" dirty="0" smtClean="0">
              <a:solidFill>
                <a:schemeClr val="tx1"/>
              </a:solidFill>
            </a:rPr>
            <a:t>NCP </a:t>
          </a:r>
          <a:r>
            <a:rPr lang="ro-RO" sz="2000" b="1" kern="1200" dirty="0" err="1" smtClean="0">
              <a:solidFill>
                <a:schemeClr val="tx1"/>
              </a:solidFill>
            </a:rPr>
            <a:t>CaRE</a:t>
          </a:r>
          <a:r>
            <a:rPr lang="ro-RO" sz="2000" b="1" kern="1200" dirty="0" smtClean="0">
              <a:solidFill>
                <a:schemeClr val="tx1"/>
              </a:solidFill>
            </a:rPr>
            <a:t> </a:t>
          </a:r>
          <a:r>
            <a:rPr lang="en-US" sz="2000" u="sng" kern="1200" dirty="0" smtClean="0">
              <a:solidFill>
                <a:srgbClr val="002060"/>
              </a:solidFill>
            </a:rPr>
            <a:t>http://www.ncps-care.eu/</a:t>
          </a:r>
          <a:endParaRPr lang="en-US" sz="2000" u="sng" kern="1200" dirty="0">
            <a:solidFill>
              <a:srgbClr val="002060"/>
            </a:solidFill>
          </a:endParaRPr>
        </a:p>
      </dsp:txBody>
      <dsp:txXfrm>
        <a:off x="508048" y="4387879"/>
        <a:ext cx="7336535" cy="675291"/>
      </dsp:txXfrm>
    </dsp:sp>
    <dsp:sp modelId="{E06B85A5-B824-4EC9-94D9-73D013D6DC7A}">
      <dsp:nvSpPr>
        <dsp:cNvPr id="0" name=""/>
        <dsp:cNvSpPr/>
      </dsp:nvSpPr>
      <dsp:spPr>
        <a:xfrm>
          <a:off x="85991" y="4303468"/>
          <a:ext cx="844113" cy="8441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9F89850-FA76-4107-A868-B238A171E773}" type="datetimeFigureOut">
              <a:rPr lang="ru-RU" smtClean="0"/>
              <a:pPr/>
              <a:t>10.11.2016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DBEDC1-371E-4E97-95C1-C424212C52E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F89850-FA76-4107-A868-B238A171E773}" type="datetimeFigureOut">
              <a:rPr lang="ru-RU" smtClean="0"/>
              <a:pPr/>
              <a:t>10.11.2016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DBEDC1-371E-4E97-95C1-C424212C52E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F89850-FA76-4107-A868-B238A171E773}" type="datetimeFigureOut">
              <a:rPr lang="ru-RU" smtClean="0"/>
              <a:pPr/>
              <a:t>10.11.2016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DBEDC1-371E-4E97-95C1-C424212C52E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B9CD850-F090-4E84-AF5D-F7B48388E070}"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CA33504-C24F-43BA-B261-4F70FB4E51E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63015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CF9F60A-ED8E-43F8-AC3B-CD3C4AB56137}"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F2B7969-2123-4222-B966-E9D964ED086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41148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3A94733-142D-4C9F-B003-25F814CE4826}"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E08DB82-C46B-46E2-A799-6C29AA22D04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58051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EF4BD68-A3AD-4791-B424-FB20C0B9EC8E}" type="datetimeFigureOut">
              <a:rPr lang="ru-RU">
                <a:solidFill>
                  <a:prstClr val="black">
                    <a:tint val="75000"/>
                  </a:prstClr>
                </a:solidFill>
              </a:rPr>
              <a:pPr>
                <a:defRPr/>
              </a:pPr>
              <a:t>10.11.2016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7F21A54-AB8E-4F3E-9AB4-E8018BA8394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52491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946F91A-AC5A-47FA-9B94-3EF80F084429}" type="datetimeFigureOut">
              <a:rPr lang="ru-RU">
                <a:solidFill>
                  <a:prstClr val="black">
                    <a:tint val="75000"/>
                  </a:prstClr>
                </a:solidFill>
              </a:rPr>
              <a:pPr>
                <a:defRPr/>
              </a:pPr>
              <a:t>10.11.2016</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475B8E3E-B880-4393-94B0-8AF9DEB026F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63218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0ACEE24-AF91-4DA4-B5D9-858C0ADF6C9E}" type="datetimeFigureOut">
              <a:rPr lang="ru-RU">
                <a:solidFill>
                  <a:prstClr val="black">
                    <a:tint val="75000"/>
                  </a:prstClr>
                </a:solidFill>
              </a:rPr>
              <a:pPr>
                <a:defRPr/>
              </a:pPr>
              <a:t>10.11.2016</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0FFA4170-2AEA-49D5-83B3-B47A9E54750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56959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2422953-6A80-464C-A738-004531AF495B}" type="datetimeFigureOut">
              <a:rPr lang="ru-RU">
                <a:solidFill>
                  <a:prstClr val="black">
                    <a:tint val="75000"/>
                  </a:prstClr>
                </a:solidFill>
              </a:rPr>
              <a:pPr>
                <a:defRPr/>
              </a:pPr>
              <a:t>10.11.2016</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A4A78EA8-9D04-4611-AAED-F487712FDB3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80387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1AD8F0E-8C3F-41A7-83E1-E89A684E93FA}" type="datetimeFigureOut">
              <a:rPr lang="ru-RU">
                <a:solidFill>
                  <a:prstClr val="black">
                    <a:tint val="75000"/>
                  </a:prstClr>
                </a:solidFill>
              </a:rPr>
              <a:pPr>
                <a:defRPr/>
              </a:pPr>
              <a:t>10.11.2016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1915A2B-970F-426E-AB5E-CB2CF1FBD77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9808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F89850-FA76-4107-A868-B238A171E773}" type="datetimeFigureOut">
              <a:rPr lang="ru-RU" smtClean="0"/>
              <a:pPr/>
              <a:t>10.11.2016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DBEDC1-371E-4E97-95C1-C424212C52E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92AF1B3-9F8C-4EE9-967E-7E597B476296}" type="datetimeFigureOut">
              <a:rPr lang="ru-RU">
                <a:solidFill>
                  <a:prstClr val="black">
                    <a:tint val="75000"/>
                  </a:prstClr>
                </a:solidFill>
              </a:rPr>
              <a:pPr>
                <a:defRPr/>
              </a:pPr>
              <a:t>10.11.2016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BE50EBE-251B-47C2-9579-B1EECF625A3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07111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36011B8-A05C-4D15-92C8-4E6D9DCA4288}"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0CE4EB0-74F9-42D0-B3D8-DC436AEE015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03729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C06FCC9-F9C7-4616-8765-32E9ABD316A9}"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F4F2CEB-5B42-4E66-8847-7474E6A7633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54935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B9CD850-F090-4E84-AF5D-F7B48388E070}"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CA33504-C24F-43BA-B261-4F70FB4E51E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21664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CF9F60A-ED8E-43F8-AC3B-CD3C4AB56137}"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F2B7969-2123-4222-B966-E9D964ED086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88161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3A94733-142D-4C9F-B003-25F814CE4826}"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E08DB82-C46B-46E2-A799-6C29AA22D04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08923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EF4BD68-A3AD-4791-B424-FB20C0B9EC8E}" type="datetimeFigureOut">
              <a:rPr lang="ru-RU">
                <a:solidFill>
                  <a:prstClr val="black">
                    <a:tint val="75000"/>
                  </a:prstClr>
                </a:solidFill>
              </a:rPr>
              <a:pPr>
                <a:defRPr/>
              </a:pPr>
              <a:t>10.11.2016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7F21A54-AB8E-4F3E-9AB4-E8018BA8394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45287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946F91A-AC5A-47FA-9B94-3EF80F084429}" type="datetimeFigureOut">
              <a:rPr lang="ru-RU">
                <a:solidFill>
                  <a:prstClr val="black">
                    <a:tint val="75000"/>
                  </a:prstClr>
                </a:solidFill>
              </a:rPr>
              <a:pPr>
                <a:defRPr/>
              </a:pPr>
              <a:t>10.11.2016</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475B8E3E-B880-4393-94B0-8AF9DEB026F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77440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0ACEE24-AF91-4DA4-B5D9-858C0ADF6C9E}" type="datetimeFigureOut">
              <a:rPr lang="ru-RU">
                <a:solidFill>
                  <a:prstClr val="black">
                    <a:tint val="75000"/>
                  </a:prstClr>
                </a:solidFill>
              </a:rPr>
              <a:pPr>
                <a:defRPr/>
              </a:pPr>
              <a:t>10.11.2016</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0FFA4170-2AEA-49D5-83B3-B47A9E54750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81797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2422953-6A80-464C-A738-004531AF495B}" type="datetimeFigureOut">
              <a:rPr lang="ru-RU">
                <a:solidFill>
                  <a:prstClr val="black">
                    <a:tint val="75000"/>
                  </a:prstClr>
                </a:solidFill>
              </a:rPr>
              <a:pPr>
                <a:defRPr/>
              </a:pPr>
              <a:t>10.11.2016</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A4A78EA8-9D04-4611-AAED-F487712FDB3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14947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9F89850-FA76-4107-A868-B238A171E773}" type="datetimeFigureOut">
              <a:rPr lang="ru-RU" smtClean="0"/>
              <a:pPr/>
              <a:t>10.11.2016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DBEDC1-371E-4E97-95C1-C424212C52E0}"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1AD8F0E-8C3F-41A7-83E1-E89A684E93FA}" type="datetimeFigureOut">
              <a:rPr lang="ru-RU">
                <a:solidFill>
                  <a:prstClr val="black">
                    <a:tint val="75000"/>
                  </a:prstClr>
                </a:solidFill>
              </a:rPr>
              <a:pPr>
                <a:defRPr/>
              </a:pPr>
              <a:t>10.11.2016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1915A2B-970F-426E-AB5E-CB2CF1FBD77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43425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92AF1B3-9F8C-4EE9-967E-7E597B476296}" type="datetimeFigureOut">
              <a:rPr lang="ru-RU">
                <a:solidFill>
                  <a:prstClr val="black">
                    <a:tint val="75000"/>
                  </a:prstClr>
                </a:solidFill>
              </a:rPr>
              <a:pPr>
                <a:defRPr/>
              </a:pPr>
              <a:t>10.11.2016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BE50EBE-251B-47C2-9579-B1EECF625A3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89092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36011B8-A05C-4D15-92C8-4E6D9DCA4288}"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0CE4EB0-74F9-42D0-B3D8-DC436AEE015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77001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C06FCC9-F9C7-4616-8765-32E9ABD316A9}"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F4F2CEB-5B42-4E66-8847-7474E6A7633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75473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B9CD850-F090-4E84-AF5D-F7B48388E070}"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CA33504-C24F-43BA-B261-4F70FB4E51E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34991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CF9F60A-ED8E-43F8-AC3B-CD3C4AB56137}"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F2B7969-2123-4222-B966-E9D964ED086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4822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3A94733-142D-4C9F-B003-25F814CE4826}"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E08DB82-C46B-46E2-A799-6C29AA22D04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61741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EF4BD68-A3AD-4791-B424-FB20C0B9EC8E}" type="datetimeFigureOut">
              <a:rPr lang="ru-RU">
                <a:solidFill>
                  <a:prstClr val="black">
                    <a:tint val="75000"/>
                  </a:prstClr>
                </a:solidFill>
              </a:rPr>
              <a:pPr>
                <a:defRPr/>
              </a:pPr>
              <a:t>10.11.2016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7F21A54-AB8E-4F3E-9AB4-E8018BA8394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45879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946F91A-AC5A-47FA-9B94-3EF80F084429}" type="datetimeFigureOut">
              <a:rPr lang="ru-RU">
                <a:solidFill>
                  <a:prstClr val="black">
                    <a:tint val="75000"/>
                  </a:prstClr>
                </a:solidFill>
              </a:rPr>
              <a:pPr>
                <a:defRPr/>
              </a:pPr>
              <a:t>10.11.2016</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475B8E3E-B880-4393-94B0-8AF9DEB026F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893344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0ACEE24-AF91-4DA4-B5D9-858C0ADF6C9E}" type="datetimeFigureOut">
              <a:rPr lang="ru-RU">
                <a:solidFill>
                  <a:prstClr val="black">
                    <a:tint val="75000"/>
                  </a:prstClr>
                </a:solidFill>
              </a:rPr>
              <a:pPr>
                <a:defRPr/>
              </a:pPr>
              <a:t>10.11.2016</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0FFA4170-2AEA-49D5-83B3-B47A9E54750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4531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9F89850-FA76-4107-A868-B238A171E773}" type="datetimeFigureOut">
              <a:rPr lang="ru-RU" smtClean="0"/>
              <a:pPr/>
              <a:t>10.11.2016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DBEDC1-371E-4E97-95C1-C424212C52E0}"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2422953-6A80-464C-A738-004531AF495B}" type="datetimeFigureOut">
              <a:rPr lang="ru-RU">
                <a:solidFill>
                  <a:prstClr val="black">
                    <a:tint val="75000"/>
                  </a:prstClr>
                </a:solidFill>
              </a:rPr>
              <a:pPr>
                <a:defRPr/>
              </a:pPr>
              <a:t>10.11.2016</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A4A78EA8-9D04-4611-AAED-F487712FDB3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227060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1AD8F0E-8C3F-41A7-83E1-E89A684E93FA}" type="datetimeFigureOut">
              <a:rPr lang="ru-RU">
                <a:solidFill>
                  <a:prstClr val="black">
                    <a:tint val="75000"/>
                  </a:prstClr>
                </a:solidFill>
              </a:rPr>
              <a:pPr>
                <a:defRPr/>
              </a:pPr>
              <a:t>10.11.2016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1915A2B-970F-426E-AB5E-CB2CF1FBD77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5383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92AF1B3-9F8C-4EE9-967E-7E597B476296}" type="datetimeFigureOut">
              <a:rPr lang="ru-RU">
                <a:solidFill>
                  <a:prstClr val="black">
                    <a:tint val="75000"/>
                  </a:prstClr>
                </a:solidFill>
              </a:rPr>
              <a:pPr>
                <a:defRPr/>
              </a:pPr>
              <a:t>10.11.2016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BE50EBE-251B-47C2-9579-B1EECF625A3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674086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36011B8-A05C-4D15-92C8-4E6D9DCA4288}"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0CE4EB0-74F9-42D0-B3D8-DC436AEE015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809830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C06FCC9-F9C7-4616-8765-32E9ABD316A9}"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F4F2CEB-5B42-4E66-8847-7474E6A7633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76738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B9CD850-F090-4E84-AF5D-F7B48388E070}"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CA33504-C24F-43BA-B261-4F70FB4E51E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41253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CF9F60A-ED8E-43F8-AC3B-CD3C4AB56137}"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F2B7969-2123-4222-B966-E9D964ED086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740951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3A94733-142D-4C9F-B003-25F814CE4826}"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E08DB82-C46B-46E2-A799-6C29AA22D04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44356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EF4BD68-A3AD-4791-B424-FB20C0B9EC8E}" type="datetimeFigureOut">
              <a:rPr lang="ru-RU">
                <a:solidFill>
                  <a:prstClr val="black">
                    <a:tint val="75000"/>
                  </a:prstClr>
                </a:solidFill>
              </a:rPr>
              <a:pPr>
                <a:defRPr/>
              </a:pPr>
              <a:t>10.11.2016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7F21A54-AB8E-4F3E-9AB4-E8018BA8394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963393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946F91A-AC5A-47FA-9B94-3EF80F084429}" type="datetimeFigureOut">
              <a:rPr lang="ru-RU">
                <a:solidFill>
                  <a:prstClr val="black">
                    <a:tint val="75000"/>
                  </a:prstClr>
                </a:solidFill>
              </a:rPr>
              <a:pPr>
                <a:defRPr/>
              </a:pPr>
              <a:t>10.11.2016</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475B8E3E-B880-4393-94B0-8AF9DEB026F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9874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9F89850-FA76-4107-A868-B238A171E773}" type="datetimeFigureOut">
              <a:rPr lang="ru-RU" smtClean="0"/>
              <a:pPr/>
              <a:t>10.11.2016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1DBEDC1-371E-4E97-95C1-C424212C52E0}"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0ACEE24-AF91-4DA4-B5D9-858C0ADF6C9E}" type="datetimeFigureOut">
              <a:rPr lang="ru-RU">
                <a:solidFill>
                  <a:prstClr val="black">
                    <a:tint val="75000"/>
                  </a:prstClr>
                </a:solidFill>
              </a:rPr>
              <a:pPr>
                <a:defRPr/>
              </a:pPr>
              <a:t>10.11.2016</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0FFA4170-2AEA-49D5-83B3-B47A9E54750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900685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2422953-6A80-464C-A738-004531AF495B}" type="datetimeFigureOut">
              <a:rPr lang="ru-RU">
                <a:solidFill>
                  <a:prstClr val="black">
                    <a:tint val="75000"/>
                  </a:prstClr>
                </a:solidFill>
              </a:rPr>
              <a:pPr>
                <a:defRPr/>
              </a:pPr>
              <a:t>10.11.2016</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A4A78EA8-9D04-4611-AAED-F487712FDB3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99037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1AD8F0E-8C3F-41A7-83E1-E89A684E93FA}" type="datetimeFigureOut">
              <a:rPr lang="ru-RU">
                <a:solidFill>
                  <a:prstClr val="black">
                    <a:tint val="75000"/>
                  </a:prstClr>
                </a:solidFill>
              </a:rPr>
              <a:pPr>
                <a:defRPr/>
              </a:pPr>
              <a:t>10.11.2016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1915A2B-970F-426E-AB5E-CB2CF1FBD77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278917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92AF1B3-9F8C-4EE9-967E-7E597B476296}" type="datetimeFigureOut">
              <a:rPr lang="ru-RU">
                <a:solidFill>
                  <a:prstClr val="black">
                    <a:tint val="75000"/>
                  </a:prstClr>
                </a:solidFill>
              </a:rPr>
              <a:pPr>
                <a:defRPr/>
              </a:pPr>
              <a:t>10.11.2016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BE50EBE-251B-47C2-9579-B1EECF625A3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628481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36011B8-A05C-4D15-92C8-4E6D9DCA4288}"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0CE4EB0-74F9-42D0-B3D8-DC436AEE015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952707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C06FCC9-F9C7-4616-8765-32E9ABD316A9}"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F4F2CEB-5B42-4E66-8847-7474E6A7633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742255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9F89850-FA76-4107-A868-B238A171E773}" type="datetimeFigureOut">
              <a:rPr lang="ru-RU" smtClean="0">
                <a:solidFill>
                  <a:prstClr val="black">
                    <a:tint val="75000"/>
                  </a:prstClr>
                </a:solidFill>
              </a: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1DBEDC1-371E-4E97-95C1-C424212C52E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45740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F89850-FA76-4107-A868-B238A171E773}" type="datetimeFigureOut">
              <a:rPr lang="ru-RU" smtClean="0">
                <a:solidFill>
                  <a:prstClr val="black">
                    <a:tint val="75000"/>
                  </a:prstClr>
                </a:solidFill>
              </a: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1DBEDC1-371E-4E97-95C1-C424212C52E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35503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9F89850-FA76-4107-A868-B238A171E773}" type="datetimeFigureOut">
              <a:rPr lang="ru-RU" smtClean="0">
                <a:solidFill>
                  <a:prstClr val="black">
                    <a:tint val="75000"/>
                  </a:prstClr>
                </a:solidFill>
              </a: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1DBEDC1-371E-4E97-95C1-C424212C52E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877663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9F89850-FA76-4107-A868-B238A171E773}" type="datetimeFigureOut">
              <a:rPr lang="ru-RU" smtClean="0">
                <a:solidFill>
                  <a:prstClr val="black">
                    <a:tint val="75000"/>
                  </a:prstClr>
                </a:solidFill>
              </a:rPr>
              <a:pPr/>
              <a:t>10.11.2016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1DBEDC1-371E-4E97-95C1-C424212C52E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893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9F89850-FA76-4107-A868-B238A171E773}" type="datetimeFigureOut">
              <a:rPr lang="ru-RU" smtClean="0"/>
              <a:pPr/>
              <a:t>10.11.2016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1DBEDC1-371E-4E97-95C1-C424212C52E0}"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9F89850-FA76-4107-A868-B238A171E773}" type="datetimeFigureOut">
              <a:rPr lang="ru-RU" smtClean="0">
                <a:solidFill>
                  <a:prstClr val="black">
                    <a:tint val="75000"/>
                  </a:prstClr>
                </a:solidFill>
              </a:rPr>
              <a:pPr/>
              <a:t>10.11.2016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1DBEDC1-371E-4E97-95C1-C424212C52E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173611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9F89850-FA76-4107-A868-B238A171E773}" type="datetimeFigureOut">
              <a:rPr lang="ru-RU" smtClean="0">
                <a:solidFill>
                  <a:prstClr val="black">
                    <a:tint val="75000"/>
                  </a:prstClr>
                </a:solidFill>
              </a:rPr>
              <a:pPr/>
              <a:t>10.11.2016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1DBEDC1-371E-4E97-95C1-C424212C52E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683019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9F89850-FA76-4107-A868-B238A171E773}" type="datetimeFigureOut">
              <a:rPr lang="ru-RU" smtClean="0">
                <a:solidFill>
                  <a:prstClr val="black">
                    <a:tint val="75000"/>
                  </a:prstClr>
                </a:solidFill>
              </a:rPr>
              <a:pPr/>
              <a:t>10.11.2016</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1DBEDC1-371E-4E97-95C1-C424212C52E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23245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9F89850-FA76-4107-A868-B238A171E773}" type="datetimeFigureOut">
              <a:rPr lang="ru-RU" smtClean="0">
                <a:solidFill>
                  <a:prstClr val="black">
                    <a:tint val="75000"/>
                  </a:prstClr>
                </a:solidFill>
              </a:rPr>
              <a:pPr/>
              <a:t>10.11.2016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1DBEDC1-371E-4E97-95C1-C424212C52E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43506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9F89850-FA76-4107-A868-B238A171E773}" type="datetimeFigureOut">
              <a:rPr lang="ru-RU" smtClean="0">
                <a:solidFill>
                  <a:prstClr val="black">
                    <a:tint val="75000"/>
                  </a:prstClr>
                </a:solidFill>
              </a:rPr>
              <a:pPr/>
              <a:t>10.11.2016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1DBEDC1-371E-4E97-95C1-C424212C52E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505179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F89850-FA76-4107-A868-B238A171E773}" type="datetimeFigureOut">
              <a:rPr lang="ru-RU" smtClean="0">
                <a:solidFill>
                  <a:prstClr val="black">
                    <a:tint val="75000"/>
                  </a:prstClr>
                </a:solidFill>
              </a: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1DBEDC1-371E-4E97-95C1-C424212C52E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789659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F89850-FA76-4107-A868-B238A171E773}" type="datetimeFigureOut">
              <a:rPr lang="ru-RU" smtClean="0">
                <a:solidFill>
                  <a:prstClr val="black">
                    <a:tint val="75000"/>
                  </a:prstClr>
                </a:solidFill>
              </a:rPr>
              <a:pPr/>
              <a:t>10.11.2016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1DBEDC1-371E-4E97-95C1-C424212C52E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6789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9F89850-FA76-4107-A868-B238A171E773}" type="datetimeFigureOut">
              <a:rPr lang="ru-RU" smtClean="0"/>
              <a:pPr/>
              <a:t>10.11.2016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1DBEDC1-371E-4E97-95C1-C424212C52E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9F89850-FA76-4107-A868-B238A171E773}" type="datetimeFigureOut">
              <a:rPr lang="ru-RU" smtClean="0"/>
              <a:pPr/>
              <a:t>10.11.2016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DBEDC1-371E-4E97-95C1-C424212C52E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9F89850-FA76-4107-A868-B238A171E773}" type="datetimeFigureOut">
              <a:rPr lang="ru-RU" smtClean="0"/>
              <a:pPr/>
              <a:t>10.11.2016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DBEDC1-371E-4E97-95C1-C424212C52E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89850-FA76-4107-A868-B238A171E773}" type="datetimeFigureOut">
              <a:rPr lang="ru-RU" smtClean="0"/>
              <a:pPr/>
              <a:t>10.11.2016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BEDC1-371E-4E97-95C1-C424212C52E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607B9D2-CE01-4244-B543-5D82570E6F26}"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E23823D-986E-46EC-9C11-4AACB25F4AB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73662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607B9D2-CE01-4244-B543-5D82570E6F26}"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E23823D-986E-46EC-9C11-4AACB25F4AB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786976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607B9D2-CE01-4244-B543-5D82570E6F26}"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E23823D-986E-46EC-9C11-4AACB25F4AB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812211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607B9D2-CE01-4244-B543-5D82570E6F26}" type="datetimeFigureOut">
              <a:rPr lang="ru-RU">
                <a:solidFill>
                  <a:prstClr val="black">
                    <a:tint val="75000"/>
                  </a:prstClr>
                </a:solidFill>
              </a:rPr>
              <a:pPr>
                <a:defRPr/>
              </a:pPr>
              <a:t>10.11.2016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E23823D-986E-46EC-9C11-4AACB25F4AB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658173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89850-FA76-4107-A868-B238A171E773}" type="datetimeFigureOut">
              <a:rPr lang="ru-RU" smtClean="0">
                <a:solidFill>
                  <a:prstClr val="black">
                    <a:tint val="75000"/>
                  </a:prstClr>
                </a:solidFill>
              </a:rPr>
              <a:pPr/>
              <a:t>10.11.2016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BEDC1-371E-4E97-95C1-C424212C52E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017055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2020.md/" TargetMode="External"/><Relationship Id="rId2" Type="http://schemas.openxmlformats.org/officeDocument/2006/relationships/hyperlink" Target="mailto:silvia.racovita@h2020.m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2020.md/" TargetMode="External"/><Relationship Id="rId2" Type="http://schemas.openxmlformats.org/officeDocument/2006/relationships/hyperlink" Target="mailto:silvia.racovita@h2020.md" TargetMode="External"/><Relationship Id="rId1" Type="http://schemas.openxmlformats.org/officeDocument/2006/relationships/slideLayout" Target="../slideLayouts/slideLayout2.xml"/><Relationship Id="rId4" Type="http://schemas.openxmlformats.org/officeDocument/2006/relationships/hyperlink" Target="mailto:ion.marin@h2020.m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251520" y="1052513"/>
            <a:ext cx="8568952" cy="2448495"/>
          </a:xfrm>
        </p:spPr>
        <p:txBody>
          <a:bodyPr>
            <a:noAutofit/>
          </a:bodyPr>
          <a:lstStyle/>
          <a:p>
            <a:r>
              <a:rPr lang="vi-VN" sz="2800" b="1" dirty="0" smtClean="0">
                <a:solidFill>
                  <a:schemeClr val="tx2"/>
                </a:solidFill>
              </a:rPr>
              <a:t>Oportunităţile</a:t>
            </a:r>
            <a:r>
              <a:rPr lang="en-US" sz="2800" b="1" dirty="0" smtClean="0">
                <a:solidFill>
                  <a:schemeClr val="tx2"/>
                </a:solidFill>
              </a:rPr>
              <a:t> </a:t>
            </a:r>
            <a:r>
              <a:rPr lang="vi-VN" sz="2800" b="1" dirty="0" smtClean="0">
                <a:solidFill>
                  <a:schemeClr val="tx2"/>
                </a:solidFill>
              </a:rPr>
              <a:t>în</a:t>
            </a:r>
            <a:r>
              <a:rPr lang="vi-VN" sz="2800" b="1" dirty="0">
                <a:solidFill>
                  <a:schemeClr val="tx2"/>
                </a:solidFill>
              </a:rPr>
              <a:t/>
            </a:r>
            <a:br>
              <a:rPr lang="vi-VN" sz="2800" b="1" dirty="0">
                <a:solidFill>
                  <a:schemeClr val="tx2"/>
                </a:solidFill>
              </a:rPr>
            </a:br>
            <a:r>
              <a:rPr lang="vi-VN" sz="2800" b="1" dirty="0">
                <a:solidFill>
                  <a:schemeClr val="tx2"/>
                </a:solidFill>
              </a:rPr>
              <a:t>Programul Cadru </a:t>
            </a:r>
            <a:r>
              <a:rPr lang="vi-VN" sz="2800" b="1" dirty="0" smtClean="0">
                <a:solidFill>
                  <a:schemeClr val="tx2"/>
                </a:solidFill>
              </a:rPr>
              <a:t>de </a:t>
            </a:r>
            <a:r>
              <a:rPr lang="vi-VN" sz="2800" b="1" dirty="0">
                <a:solidFill>
                  <a:schemeClr val="tx2"/>
                </a:solidFill>
              </a:rPr>
              <a:t>Cercetare-Inovare</a:t>
            </a:r>
            <a:br>
              <a:rPr lang="vi-VN" sz="2800" b="1" dirty="0">
                <a:solidFill>
                  <a:schemeClr val="tx2"/>
                </a:solidFill>
              </a:rPr>
            </a:br>
            <a:r>
              <a:rPr lang="ro-RO" sz="2800" b="1" dirty="0" smtClean="0">
                <a:solidFill>
                  <a:schemeClr val="tx2"/>
                </a:solidFill>
              </a:rPr>
              <a:t>ORIZONT</a:t>
            </a:r>
            <a:r>
              <a:rPr lang="vi-VN" sz="2800" b="1" dirty="0" smtClean="0">
                <a:solidFill>
                  <a:schemeClr val="tx2"/>
                </a:solidFill>
              </a:rPr>
              <a:t> 2020</a:t>
            </a:r>
            <a:r>
              <a:rPr lang="en-US" sz="2800" b="1" dirty="0" smtClean="0">
                <a:solidFill>
                  <a:schemeClr val="tx2"/>
                </a:solidFill>
              </a:rPr>
              <a:t> (2016-2017)</a:t>
            </a:r>
            <a:r>
              <a:rPr lang="en-US" sz="2000" b="1" dirty="0">
                <a:solidFill>
                  <a:schemeClr val="tx2"/>
                </a:solidFill>
              </a:rPr>
              <a:t> </a:t>
            </a:r>
            <a:r>
              <a:rPr lang="ro-RO" sz="2000" b="1" dirty="0" smtClean="0">
                <a:solidFill>
                  <a:schemeClr val="tx2"/>
                </a:solidFill>
              </a:rPr>
              <a:t/>
            </a:r>
            <a:br>
              <a:rPr lang="ro-RO" sz="2000" b="1" dirty="0" smtClean="0">
                <a:solidFill>
                  <a:schemeClr val="tx2"/>
                </a:solidFill>
              </a:rPr>
            </a:br>
            <a:r>
              <a:rPr lang="ro-RO" sz="2000" b="1" dirty="0" smtClean="0">
                <a:solidFill>
                  <a:schemeClr val="tx2"/>
                </a:solidFill>
              </a:rPr>
              <a:t/>
            </a:r>
            <a:br>
              <a:rPr lang="ro-RO" sz="2000" b="1" dirty="0" smtClean="0">
                <a:solidFill>
                  <a:schemeClr val="tx2"/>
                </a:solidFill>
              </a:rPr>
            </a:br>
            <a:r>
              <a:rPr lang="ro-RO" sz="2400" b="1" dirty="0" smtClean="0">
                <a:solidFill>
                  <a:schemeClr val="tx2"/>
                </a:solidFill>
              </a:rPr>
              <a:t>SC5: </a:t>
            </a:r>
            <a:r>
              <a:rPr lang="en-US" sz="2400" b="1" dirty="0" err="1" smtClean="0">
                <a:solidFill>
                  <a:schemeClr val="tx2"/>
                </a:solidFill>
              </a:rPr>
              <a:t>Combaterea</a:t>
            </a:r>
            <a:r>
              <a:rPr lang="en-US" sz="2400" b="1" dirty="0" smtClean="0">
                <a:solidFill>
                  <a:schemeClr val="tx2"/>
                </a:solidFill>
              </a:rPr>
              <a:t> </a:t>
            </a:r>
            <a:r>
              <a:rPr lang="en-US" sz="2400" b="1" dirty="0" err="1">
                <a:solidFill>
                  <a:schemeClr val="tx2"/>
                </a:solidFill>
              </a:rPr>
              <a:t>schimb</a:t>
            </a:r>
            <a:r>
              <a:rPr lang="ro-RO" sz="2400" b="1" dirty="0">
                <a:solidFill>
                  <a:schemeClr val="tx2"/>
                </a:solidFill>
              </a:rPr>
              <a:t>ărilor climatice, utilizarea eficientă a resurselor și materiilor prime</a:t>
            </a:r>
            <a:endParaRPr lang="en-US" sz="2400" b="1" dirty="0">
              <a:solidFill>
                <a:schemeClr val="tx2"/>
              </a:solidFill>
            </a:endParaRPr>
          </a:p>
        </p:txBody>
      </p:sp>
      <p:sp>
        <p:nvSpPr>
          <p:cNvPr id="6" name="Подзаголовок 2"/>
          <p:cNvSpPr txBox="1">
            <a:spLocks/>
          </p:cNvSpPr>
          <p:nvPr/>
        </p:nvSpPr>
        <p:spPr>
          <a:xfrm>
            <a:off x="4788024" y="3789040"/>
            <a:ext cx="4077233"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None/>
            </a:pPr>
            <a:r>
              <a:rPr lang="ro-RO" altLang="en-US" sz="1800" b="1" u="sng" dirty="0"/>
              <a:t>Silvia Racoviță</a:t>
            </a:r>
            <a:endParaRPr lang="en-US" altLang="en-US" sz="1800" dirty="0"/>
          </a:p>
          <a:p>
            <a:pPr algn="r">
              <a:buNone/>
            </a:pPr>
            <a:r>
              <a:rPr lang="en-US" altLang="en-US" sz="1600" dirty="0"/>
              <a:t>National Contact </a:t>
            </a:r>
            <a:r>
              <a:rPr lang="en-US" altLang="en-US" sz="1600" dirty="0" smtClean="0"/>
              <a:t>Point</a:t>
            </a:r>
            <a:r>
              <a:rPr lang="en-US" altLang="en-US" sz="1600" smtClean="0"/>
              <a:t>, Environment</a:t>
            </a:r>
          </a:p>
          <a:p>
            <a:pPr algn="r">
              <a:buNone/>
            </a:pPr>
            <a:r>
              <a:rPr lang="en-US" altLang="en-US" sz="1600" smtClean="0"/>
              <a:t>H2020 </a:t>
            </a:r>
            <a:r>
              <a:rPr lang="en-US" altLang="en-US" sz="1600" dirty="0"/>
              <a:t>Moldovan NCP Network </a:t>
            </a:r>
          </a:p>
          <a:p>
            <a:pPr algn="r">
              <a:buNone/>
            </a:pPr>
            <a:r>
              <a:rPr lang="en-US" altLang="en-US" sz="1600" dirty="0"/>
              <a:t>Ave. Stefan </a:t>
            </a:r>
            <a:r>
              <a:rPr lang="en-US" altLang="en-US" sz="1600" dirty="0" err="1"/>
              <a:t>cel</a:t>
            </a:r>
            <a:r>
              <a:rPr lang="en-US" altLang="en-US" sz="1600" dirty="0"/>
              <a:t> Mare 1, r.434,</a:t>
            </a:r>
          </a:p>
          <a:p>
            <a:pPr algn="r">
              <a:buNone/>
            </a:pPr>
            <a:r>
              <a:rPr lang="en-US" altLang="en-US" sz="1600" dirty="0"/>
              <a:t>Tel: +373 </a:t>
            </a:r>
            <a:r>
              <a:rPr lang="ro-RO" altLang="en-US" sz="1600" dirty="0"/>
              <a:t>69440186</a:t>
            </a:r>
            <a:r>
              <a:rPr lang="en-US" altLang="en-US" sz="1600" dirty="0"/>
              <a:t>. +373 22 27 16 71</a:t>
            </a:r>
          </a:p>
          <a:p>
            <a:pPr algn="r">
              <a:buNone/>
            </a:pPr>
            <a:r>
              <a:rPr lang="en-US" altLang="en-US" sz="1600" dirty="0"/>
              <a:t>e-mail: </a:t>
            </a:r>
            <a:r>
              <a:rPr lang="ro-RO" altLang="en-US" sz="1600" u="sng" dirty="0">
                <a:hlinkClick r:id="rId2"/>
              </a:rPr>
              <a:t>silvia.racovita</a:t>
            </a:r>
            <a:r>
              <a:rPr lang="en-US" altLang="en-US" sz="1600" u="sng" dirty="0">
                <a:hlinkClick r:id="rId2"/>
              </a:rPr>
              <a:t>@h2020.md</a:t>
            </a:r>
            <a:endParaRPr lang="en-US" altLang="en-US" sz="1600" dirty="0"/>
          </a:p>
          <a:p>
            <a:pPr algn="r">
              <a:buNone/>
            </a:pPr>
            <a:r>
              <a:rPr lang="en-US" altLang="en-US" sz="1600" u="sng" dirty="0">
                <a:hlinkClick r:id="rId3"/>
              </a:rPr>
              <a:t>www.h2020.md</a:t>
            </a:r>
            <a:r>
              <a:rPr lang="en-US" altLang="en-US" sz="16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500"/>
                                        <p:tgtEl>
                                          <p:spTgt spid="6">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68313" y="549275"/>
            <a:ext cx="8229600" cy="1143000"/>
          </a:xfrm>
        </p:spPr>
        <p:txBody>
          <a:bodyPr/>
          <a:lstStyle/>
          <a:p>
            <a:r>
              <a:rPr lang="vi-VN" sz="3200" b="1" dirty="0" smtClean="0">
                <a:solidFill>
                  <a:srgbClr val="002060"/>
                </a:solidFill>
              </a:rPr>
              <a:t>SOLUȚII BAZATE PE NATURĂ PENTRU REZILIENȚĂ TERITORIALĂ</a:t>
            </a:r>
            <a:endParaRPr lang="vi-VN" sz="3200" b="1" dirty="0">
              <a:solidFill>
                <a:srgbClr val="002060"/>
              </a:solidFill>
            </a:endParaRPr>
          </a:p>
        </p:txBody>
      </p:sp>
      <p:sp>
        <p:nvSpPr>
          <p:cNvPr id="3" name="Объект 2"/>
          <p:cNvSpPr>
            <a:spLocks noGrp="1"/>
          </p:cNvSpPr>
          <p:nvPr>
            <p:ph idx="1"/>
          </p:nvPr>
        </p:nvSpPr>
        <p:spPr>
          <a:xfrm>
            <a:off x="457200" y="1600200"/>
            <a:ext cx="5483225" cy="4318000"/>
          </a:xfrm>
        </p:spPr>
        <p:txBody>
          <a:bodyPr rtlCol="0">
            <a:noAutofit/>
          </a:bodyPr>
          <a:lstStyle/>
          <a:p>
            <a:pPr fontAlgn="auto">
              <a:spcAft>
                <a:spcPts val="0"/>
              </a:spcAft>
              <a:defRPr/>
            </a:pPr>
            <a:r>
              <a:rPr lang="ro-RO" sz="2400" dirty="0" smtClean="0">
                <a:solidFill>
                  <a:schemeClr val="tx2"/>
                </a:solidFill>
              </a:rPr>
              <a:t>Poziționarea Europei ca lider mondial în inovație;</a:t>
            </a:r>
          </a:p>
          <a:p>
            <a:pPr fontAlgn="auto">
              <a:spcAft>
                <a:spcPts val="0"/>
              </a:spcAft>
              <a:defRPr/>
            </a:pPr>
            <a:r>
              <a:rPr lang="ro-RO" sz="2400" dirty="0">
                <a:solidFill>
                  <a:schemeClr val="tx2"/>
                </a:solidFill>
              </a:rPr>
              <a:t>Îmbunătățirea simultană a economiei (produse, servicii, modele de </a:t>
            </a:r>
            <a:r>
              <a:rPr lang="ro-RO" sz="2400" dirty="0" smtClean="0">
                <a:solidFill>
                  <a:schemeClr val="tx2"/>
                </a:solidFill>
              </a:rPr>
              <a:t>afaceri, etc.), </a:t>
            </a:r>
          </a:p>
          <a:p>
            <a:pPr fontAlgn="auto">
              <a:spcAft>
                <a:spcPts val="0"/>
              </a:spcAft>
              <a:defRPr/>
            </a:pPr>
            <a:r>
              <a:rPr lang="ro-RO" sz="2400" dirty="0" smtClean="0">
                <a:solidFill>
                  <a:schemeClr val="tx2"/>
                </a:solidFill>
              </a:rPr>
              <a:t>socială (noi locuri de muncă) </a:t>
            </a:r>
          </a:p>
          <a:p>
            <a:pPr fontAlgn="auto">
              <a:spcAft>
                <a:spcPts val="0"/>
              </a:spcAft>
              <a:defRPr/>
            </a:pPr>
            <a:r>
              <a:rPr lang="ro-RO" sz="2400" dirty="0" smtClean="0">
                <a:solidFill>
                  <a:schemeClr val="tx2"/>
                </a:solidFill>
              </a:rPr>
              <a:t>și a mediului înconjurător (conservarea </a:t>
            </a:r>
          </a:p>
          <a:p>
            <a:pPr marL="0" indent="0" fontAlgn="auto">
              <a:spcAft>
                <a:spcPts val="0"/>
              </a:spcAft>
              <a:buFont typeface="Arial" pitchFamily="34" charset="0"/>
              <a:buNone/>
              <a:defRPr/>
            </a:pPr>
            <a:r>
              <a:rPr lang="ro-RO" sz="2400" dirty="0" smtClean="0">
                <a:solidFill>
                  <a:schemeClr val="tx2"/>
                </a:solidFill>
              </a:rPr>
              <a:t>și restaurarea biodiversității,ecosistemelor, </a:t>
            </a:r>
          </a:p>
          <a:p>
            <a:pPr marL="0" indent="0" fontAlgn="auto">
              <a:spcAft>
                <a:spcPts val="0"/>
              </a:spcAft>
              <a:buFont typeface="Arial" pitchFamily="34" charset="0"/>
              <a:buNone/>
              <a:defRPr/>
            </a:pPr>
            <a:r>
              <a:rPr lang="ro-RO" sz="2400" dirty="0" smtClean="0">
                <a:solidFill>
                  <a:schemeClr val="tx2"/>
                </a:solidFill>
              </a:rPr>
              <a:t>utilizarea durabilă a terenurilor, precum și </a:t>
            </a:r>
          </a:p>
          <a:p>
            <a:pPr marL="0" indent="0" fontAlgn="auto">
              <a:spcAft>
                <a:spcPts val="0"/>
              </a:spcAft>
              <a:buFont typeface="Arial" pitchFamily="34" charset="0"/>
              <a:buNone/>
              <a:defRPr/>
            </a:pPr>
            <a:r>
              <a:rPr lang="ro-RO" sz="2400" dirty="0" smtClean="0">
                <a:solidFill>
                  <a:schemeClr val="tx2"/>
                </a:solidFill>
              </a:rPr>
              <a:t>reducerea poluării aerului) </a:t>
            </a:r>
            <a:endParaRPr lang="en-US" sz="2400" dirty="0">
              <a:solidFill>
                <a:schemeClr val="tx2"/>
              </a:solidFill>
            </a:endParaRPr>
          </a:p>
        </p:txBody>
      </p:sp>
      <p:pic>
        <p:nvPicPr>
          <p:cNvPr id="11268" name="Picture 3"/>
          <p:cNvPicPr>
            <a:picLocks noChangeAspect="1" noChangeArrowheads="1"/>
          </p:cNvPicPr>
          <p:nvPr/>
        </p:nvPicPr>
        <p:blipFill>
          <a:blip r:embed="rId2">
            <a:extLst>
              <a:ext uri="{28A0092B-C50C-407E-A947-70E740481C1C}">
                <a14:useLocalDpi xmlns:a14="http://schemas.microsoft.com/office/drawing/2010/main" val="0"/>
              </a:ext>
            </a:extLst>
          </a:blip>
          <a:srcRect r="38602"/>
          <a:stretch>
            <a:fillRect/>
          </a:stretch>
        </p:blipFill>
        <p:spPr bwMode="auto">
          <a:xfrm>
            <a:off x="5940425" y="3213100"/>
            <a:ext cx="258762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323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656184"/>
          </a:xfrm>
        </p:spPr>
        <p:txBody>
          <a:bodyPr/>
          <a:lstStyle/>
          <a:p>
            <a:pPr algn="l"/>
            <a:r>
              <a:rPr lang="ro-RO" sz="2000" b="1" spc="-5" dirty="0" smtClean="0">
                <a:solidFill>
                  <a:srgbClr val="7030A0"/>
                </a:solidFill>
                <a:latin typeface="Times New Roman" panose="02020603050405020304" pitchFamily="18" charset="0"/>
                <a:cs typeface="Times New Roman" panose="02020603050405020304" pitchFamily="18" charset="0"/>
              </a:rPr>
              <a:t/>
            </a:r>
            <a:br>
              <a:rPr lang="ro-RO" sz="2000" b="1" spc="-5" dirty="0" smtClean="0">
                <a:solidFill>
                  <a:srgbClr val="7030A0"/>
                </a:solidFill>
                <a:latin typeface="Times New Roman" panose="02020603050405020304" pitchFamily="18" charset="0"/>
                <a:cs typeface="Times New Roman" panose="02020603050405020304" pitchFamily="18" charset="0"/>
              </a:rPr>
            </a:br>
            <a:r>
              <a:rPr lang="ro-RO" sz="2000" b="1" spc="-5" dirty="0">
                <a:solidFill>
                  <a:srgbClr val="7030A0"/>
                </a:solidFill>
                <a:latin typeface="Times New Roman" panose="02020603050405020304" pitchFamily="18" charset="0"/>
                <a:cs typeface="Times New Roman" panose="02020603050405020304" pitchFamily="18" charset="0"/>
              </a:rPr>
              <a:t/>
            </a:r>
            <a:br>
              <a:rPr lang="ro-RO" sz="2000" b="1" spc="-5" dirty="0">
                <a:solidFill>
                  <a:srgbClr val="7030A0"/>
                </a:solidFill>
                <a:latin typeface="Times New Roman" panose="02020603050405020304" pitchFamily="18" charset="0"/>
                <a:cs typeface="Times New Roman" panose="02020603050405020304" pitchFamily="18" charset="0"/>
              </a:rPr>
            </a:br>
            <a:r>
              <a:rPr lang="en-US" sz="2400" b="1" spc="-5" dirty="0" smtClean="0">
                <a:solidFill>
                  <a:srgbClr val="7030A0"/>
                </a:solidFill>
                <a:latin typeface="Times New Roman" panose="02020603050405020304" pitchFamily="18" charset="0"/>
                <a:cs typeface="Times New Roman" panose="02020603050405020304" pitchFamily="18" charset="0"/>
              </a:rPr>
              <a:t>SC5-08-2017: </a:t>
            </a:r>
            <a:r>
              <a:rPr lang="vi-VN" sz="2400" b="1" spc="-5" dirty="0" smtClean="0">
                <a:solidFill>
                  <a:srgbClr val="7030A0"/>
                </a:solidFill>
                <a:latin typeface="Times New Roman" panose="02020603050405020304" pitchFamily="18" charset="0"/>
                <a:cs typeface="Times New Roman" panose="02020603050405020304" pitchFamily="18" charset="0"/>
              </a:rPr>
              <a:t>Demonstrați</a:t>
            </a:r>
            <a:r>
              <a:rPr lang="ro-RO" sz="2400" b="1" spc="-5" dirty="0" smtClean="0">
                <a:solidFill>
                  <a:srgbClr val="7030A0"/>
                </a:solidFill>
                <a:latin typeface="Times New Roman" panose="02020603050405020304" pitchFamily="18" charset="0"/>
                <a:cs typeface="Times New Roman" panose="02020603050405020304" pitchFamily="18" charset="0"/>
              </a:rPr>
              <a:t>e  pe  </a:t>
            </a:r>
            <a:r>
              <a:rPr lang="vi-VN" sz="2400" b="1" spc="-5" dirty="0" smtClean="0">
                <a:solidFill>
                  <a:srgbClr val="7030A0"/>
                </a:solidFill>
                <a:latin typeface="Times New Roman" panose="02020603050405020304" pitchFamily="18" charset="0"/>
                <a:cs typeface="Times New Roman" panose="02020603050405020304" pitchFamily="18" charset="0"/>
              </a:rPr>
              <a:t>scară </a:t>
            </a:r>
            <a:r>
              <a:rPr lang="ro-RO" sz="2400" b="1" spc="-5" dirty="0" smtClean="0">
                <a:solidFill>
                  <a:srgbClr val="7030A0"/>
                </a:solidFill>
                <a:latin typeface="Times New Roman" panose="02020603050405020304" pitchFamily="18" charset="0"/>
                <a:cs typeface="Times New Roman" panose="02020603050405020304" pitchFamily="18" charset="0"/>
              </a:rPr>
              <a:t> </a:t>
            </a:r>
            <a:r>
              <a:rPr lang="vi-VN" sz="2400" b="1" spc="-5" dirty="0" smtClean="0">
                <a:solidFill>
                  <a:srgbClr val="7030A0"/>
                </a:solidFill>
                <a:latin typeface="Times New Roman" panose="02020603050405020304" pitchFamily="18" charset="0"/>
                <a:cs typeface="Times New Roman" panose="02020603050405020304" pitchFamily="18" charset="0"/>
              </a:rPr>
              <a:t>largă</a:t>
            </a:r>
            <a:r>
              <a:rPr lang="ro-RO" sz="2400" b="1" spc="-5" dirty="0" smtClean="0">
                <a:solidFill>
                  <a:srgbClr val="7030A0"/>
                </a:solidFill>
                <a:latin typeface="Times New Roman" panose="02020603050405020304" pitchFamily="18" charset="0"/>
                <a:cs typeface="Times New Roman" panose="02020603050405020304" pitchFamily="18" charset="0"/>
              </a:rPr>
              <a:t> </a:t>
            </a:r>
            <a:r>
              <a:rPr lang="vi-VN" sz="2400" b="1" spc="-5" dirty="0" smtClean="0">
                <a:solidFill>
                  <a:srgbClr val="7030A0"/>
                </a:solidFill>
                <a:latin typeface="Times New Roman" panose="02020603050405020304" pitchFamily="18" charset="0"/>
                <a:cs typeface="Times New Roman" panose="02020603050405020304" pitchFamily="18" charset="0"/>
              </a:rPr>
              <a:t> </a:t>
            </a:r>
            <a:r>
              <a:rPr lang="ro-RO" sz="2400" b="1" spc="-5" dirty="0" smtClean="0">
                <a:solidFill>
                  <a:srgbClr val="7030A0"/>
                </a:solidFill>
                <a:latin typeface="Times New Roman" panose="02020603050405020304" pitchFamily="18" charset="0"/>
                <a:cs typeface="Times New Roman" panose="02020603050405020304" pitchFamily="18" charset="0"/>
              </a:rPr>
              <a:t>a  </a:t>
            </a:r>
            <a:r>
              <a:rPr lang="vi-VN" sz="2400" b="1" spc="-5" dirty="0" smtClean="0">
                <a:solidFill>
                  <a:srgbClr val="7030A0"/>
                </a:solidFill>
                <a:latin typeface="Times New Roman" panose="02020603050405020304" pitchFamily="18" charset="0"/>
                <a:cs typeface="Times New Roman" panose="02020603050405020304" pitchFamily="18" charset="0"/>
              </a:rPr>
              <a:t>soluții</a:t>
            </a:r>
            <a:r>
              <a:rPr lang="ro-RO" sz="2400" b="1" spc="-5" dirty="0" smtClean="0">
                <a:solidFill>
                  <a:srgbClr val="7030A0"/>
                </a:solidFill>
                <a:latin typeface="Times New Roman" panose="02020603050405020304" pitchFamily="18" charset="0"/>
                <a:cs typeface="Times New Roman" panose="02020603050405020304" pitchFamily="18" charset="0"/>
              </a:rPr>
              <a:t>lor</a:t>
            </a:r>
            <a:r>
              <a:rPr lang="vi-VN" sz="2400" b="1" spc="-5" dirty="0" smtClean="0">
                <a:solidFill>
                  <a:srgbClr val="7030A0"/>
                </a:solidFill>
                <a:latin typeface="Times New Roman" panose="02020603050405020304" pitchFamily="18" charset="0"/>
                <a:cs typeface="Times New Roman" panose="02020603050405020304" pitchFamily="18" charset="0"/>
              </a:rPr>
              <a:t> </a:t>
            </a:r>
            <a:r>
              <a:rPr lang="ro-RO" sz="2400" b="1" spc="-5" dirty="0" smtClean="0">
                <a:solidFill>
                  <a:srgbClr val="7030A0"/>
                </a:solidFill>
                <a:latin typeface="Times New Roman" panose="02020603050405020304" pitchFamily="18" charset="0"/>
                <a:cs typeface="Times New Roman" panose="02020603050405020304" pitchFamily="18" charset="0"/>
              </a:rPr>
              <a:t> </a:t>
            </a:r>
            <a:r>
              <a:rPr lang="vi-VN" sz="2400" b="1" spc="-5" dirty="0" smtClean="0">
                <a:solidFill>
                  <a:srgbClr val="7030A0"/>
                </a:solidFill>
                <a:latin typeface="Times New Roman" panose="02020603050405020304" pitchFamily="18" charset="0"/>
                <a:cs typeface="Times New Roman" panose="02020603050405020304" pitchFamily="18" charset="0"/>
              </a:rPr>
              <a:t>bazate</a:t>
            </a:r>
            <a:r>
              <a:rPr lang="ro-RO" sz="2400" b="1" spc="-5" dirty="0" smtClean="0">
                <a:solidFill>
                  <a:srgbClr val="7030A0"/>
                </a:solidFill>
                <a:latin typeface="Times New Roman" panose="02020603050405020304" pitchFamily="18" charset="0"/>
                <a:cs typeface="Times New Roman" panose="02020603050405020304" pitchFamily="18" charset="0"/>
              </a:rPr>
              <a:t> </a:t>
            </a:r>
            <a:r>
              <a:rPr lang="vi-VN" sz="2400" b="1" spc="-5" dirty="0" smtClean="0">
                <a:solidFill>
                  <a:srgbClr val="7030A0"/>
                </a:solidFill>
                <a:latin typeface="Times New Roman" panose="02020603050405020304" pitchFamily="18" charset="0"/>
                <a:cs typeface="Times New Roman" panose="02020603050405020304" pitchFamily="18" charset="0"/>
              </a:rPr>
              <a:t> pe </a:t>
            </a:r>
            <a:r>
              <a:rPr lang="ro-RO" sz="2400" b="1" spc="-5" dirty="0" smtClean="0">
                <a:solidFill>
                  <a:srgbClr val="7030A0"/>
                </a:solidFill>
                <a:latin typeface="Times New Roman" panose="02020603050405020304" pitchFamily="18" charset="0"/>
                <a:cs typeface="Times New Roman" panose="02020603050405020304" pitchFamily="18" charset="0"/>
              </a:rPr>
              <a:t> </a:t>
            </a:r>
            <a:r>
              <a:rPr lang="vi-VN" sz="2400" b="1" spc="-5" dirty="0" smtClean="0">
                <a:solidFill>
                  <a:srgbClr val="7030A0"/>
                </a:solidFill>
                <a:latin typeface="Times New Roman" panose="02020603050405020304" pitchFamily="18" charset="0"/>
                <a:cs typeface="Times New Roman" panose="02020603050405020304" pitchFamily="18" charset="0"/>
              </a:rPr>
              <a:t>natură </a:t>
            </a:r>
            <a:r>
              <a:rPr lang="ro-RO" sz="2400" b="1" spc="-5" dirty="0" smtClean="0">
                <a:solidFill>
                  <a:srgbClr val="7030A0"/>
                </a:solidFill>
                <a:latin typeface="Times New Roman" panose="02020603050405020304" pitchFamily="18" charset="0"/>
                <a:cs typeface="Times New Roman" panose="02020603050405020304" pitchFamily="18" charset="0"/>
              </a:rPr>
              <a:t> </a:t>
            </a:r>
            <a:r>
              <a:rPr lang="vi-VN" sz="2400" b="1" spc="-5" dirty="0" smtClean="0">
                <a:solidFill>
                  <a:srgbClr val="7030A0"/>
                </a:solidFill>
                <a:latin typeface="Times New Roman" panose="02020603050405020304" pitchFamily="18" charset="0"/>
                <a:cs typeface="Times New Roman" panose="02020603050405020304" pitchFamily="18" charset="0"/>
              </a:rPr>
              <a:t>pentru reducerea </a:t>
            </a:r>
            <a:r>
              <a:rPr lang="ro-RO" sz="2400" b="1" spc="-5" dirty="0" smtClean="0">
                <a:solidFill>
                  <a:srgbClr val="7030A0"/>
                </a:solidFill>
                <a:latin typeface="Times New Roman" panose="02020603050405020304" pitchFamily="18" charset="0"/>
                <a:cs typeface="Times New Roman" panose="02020603050405020304" pitchFamily="18" charset="0"/>
              </a:rPr>
              <a:t> </a:t>
            </a:r>
            <a:r>
              <a:rPr lang="vi-VN" sz="2400" b="1" spc="-5" dirty="0" smtClean="0">
                <a:solidFill>
                  <a:srgbClr val="7030A0"/>
                </a:solidFill>
                <a:latin typeface="Times New Roman" panose="02020603050405020304" pitchFamily="18" charset="0"/>
                <a:cs typeface="Times New Roman" panose="02020603050405020304" pitchFamily="18" charset="0"/>
              </a:rPr>
              <a:t>riscului </a:t>
            </a:r>
            <a:r>
              <a:rPr lang="ro-RO" sz="2400" b="1" spc="-5" dirty="0" smtClean="0">
                <a:solidFill>
                  <a:srgbClr val="7030A0"/>
                </a:solidFill>
                <a:latin typeface="Times New Roman" panose="02020603050405020304" pitchFamily="18" charset="0"/>
                <a:cs typeface="Times New Roman" panose="02020603050405020304" pitchFamily="18" charset="0"/>
              </a:rPr>
              <a:t> </a:t>
            </a:r>
            <a:r>
              <a:rPr lang="vi-VN" sz="2400" b="1" spc="-5" dirty="0" smtClean="0">
                <a:solidFill>
                  <a:srgbClr val="7030A0"/>
                </a:solidFill>
                <a:latin typeface="Times New Roman" panose="02020603050405020304" pitchFamily="18" charset="0"/>
                <a:cs typeface="Times New Roman" panose="02020603050405020304" pitchFamily="18" charset="0"/>
              </a:rPr>
              <a:t>hidrometeorologic</a:t>
            </a:r>
            <a:r>
              <a:rPr lang="en-US" sz="2400" spc="-5" dirty="0" smtClean="0">
                <a:solidFill>
                  <a:srgbClr val="7030A0"/>
                </a:solidFill>
                <a:latin typeface="Times New Roman" panose="02020603050405020304" pitchFamily="18" charset="0"/>
                <a:cs typeface="Times New Roman" panose="02020603050405020304" pitchFamily="18" charset="0"/>
              </a:rPr>
              <a:t/>
            </a:r>
            <a:br>
              <a:rPr lang="en-US" sz="2400" spc="-5" dirty="0" smtClean="0">
                <a:solidFill>
                  <a:srgbClr val="7030A0"/>
                </a:solidFill>
                <a:latin typeface="Times New Roman" panose="02020603050405020304" pitchFamily="18" charset="0"/>
                <a:cs typeface="Times New Roman" panose="02020603050405020304" pitchFamily="18" charset="0"/>
              </a:rPr>
            </a:br>
            <a:endParaRPr lang="en-US" sz="2400" dirty="0"/>
          </a:p>
        </p:txBody>
      </p:sp>
      <p:sp>
        <p:nvSpPr>
          <p:cNvPr id="3" name="Объект 2"/>
          <p:cNvSpPr>
            <a:spLocks noGrp="1"/>
          </p:cNvSpPr>
          <p:nvPr>
            <p:ph idx="1"/>
          </p:nvPr>
        </p:nvSpPr>
        <p:spPr>
          <a:xfrm>
            <a:off x="457200" y="2132856"/>
            <a:ext cx="8229600" cy="3993307"/>
          </a:xfrm>
        </p:spPr>
        <p:txBody>
          <a:bodyPr/>
          <a:lstStyle/>
          <a:p>
            <a:r>
              <a:rPr lang="ro-RO" sz="2400" dirty="0" smtClean="0">
                <a:latin typeface="Times New Roman" panose="02020603050405020304" pitchFamily="18" charset="0"/>
                <a:cs typeface="Times New Roman" panose="02020603050405020304" pitchFamily="18" charset="0"/>
              </a:rPr>
              <a:t>P</a:t>
            </a:r>
            <a:r>
              <a:rPr lang="vi-VN" sz="2400" dirty="0" smtClean="0">
                <a:latin typeface="Times New Roman" panose="02020603050405020304" pitchFamily="18" charset="0"/>
                <a:cs typeface="Times New Roman" panose="02020603050405020304" pitchFamily="18" charset="0"/>
              </a:rPr>
              <a:t>rocesele de co-dezvoltare, standarde de performanță, rentabilitate, cerințe operaționale, costuril</a:t>
            </a:r>
            <a:r>
              <a:rPr lang="ro-RO" sz="2400" dirty="0" smtClean="0">
                <a:latin typeface="Times New Roman" panose="02020603050405020304" pitchFamily="18" charset="0"/>
                <a:cs typeface="Times New Roman" panose="02020603050405020304" pitchFamily="18" charset="0"/>
              </a:rPr>
              <a:t>e</a:t>
            </a:r>
            <a:r>
              <a:rPr lang="vi-VN" sz="2400" dirty="0" smtClean="0">
                <a:latin typeface="Times New Roman" panose="02020603050405020304" pitchFamily="18" charset="0"/>
                <a:cs typeface="Times New Roman" panose="02020603050405020304" pitchFamily="18" charset="0"/>
              </a:rPr>
              <a:t> ciclului de viață și multiplele beneficiile soluțiilor bazate pe natură cât mai economic, social, cultural și ecologic</a:t>
            </a:r>
            <a:r>
              <a:rPr lang="ro-RO"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alternativ viabile pentru hidro-meteorologice reducerea riscurilor și adaptarea la schimbările climatice, la a bazinelor hidrografice / nivelul peisagistic, montană și zonele de coastă.</a:t>
            </a:r>
            <a:endParaRPr lang="ro-RO" sz="2400" dirty="0" smtClean="0">
              <a:latin typeface="Times New Roman" panose="02020603050405020304" pitchFamily="18" charset="0"/>
              <a:cs typeface="Times New Roman" panose="02020603050405020304" pitchFamily="18" charset="0"/>
            </a:endParaRPr>
          </a:p>
          <a:p>
            <a:r>
              <a:rPr lang="en-US" sz="2400" b="1" i="1" dirty="0" smtClean="0">
                <a:solidFill>
                  <a:prstClr val="black"/>
                </a:solidFill>
                <a:latin typeface="Times New Roman" panose="02020603050405020304" pitchFamily="18" charset="0"/>
                <a:cs typeface="Times New Roman" panose="02020603050405020304" pitchFamily="18" charset="0"/>
              </a:rPr>
              <a:t>1 stage 07.03.2017</a:t>
            </a:r>
          </a:p>
          <a:p>
            <a:r>
              <a:rPr lang="en-US" sz="2400" b="1" i="1" dirty="0" smtClean="0">
                <a:solidFill>
                  <a:prstClr val="black"/>
                </a:solidFill>
                <a:latin typeface="Times New Roman" panose="02020603050405020304" pitchFamily="18" charset="0"/>
                <a:cs typeface="Times New Roman" panose="02020603050405020304" pitchFamily="18" charset="0"/>
              </a:rPr>
              <a:t>2 stage 05.09.2017</a:t>
            </a:r>
          </a:p>
          <a:p>
            <a:r>
              <a:rPr lang="ro-RO" sz="2400" i="1" dirty="0" smtClean="0">
                <a:solidFill>
                  <a:prstClr val="black"/>
                </a:solidFill>
                <a:latin typeface="Times New Roman" panose="02020603050405020304" pitchFamily="18" charset="0"/>
                <a:cs typeface="Times New Roman" panose="02020603050405020304" pitchFamily="18" charset="0"/>
              </a:rPr>
              <a:t>Acţiuni de inovare</a:t>
            </a:r>
          </a:p>
          <a:p>
            <a:pPr marL="0" indent="0">
              <a:buNone/>
            </a:pPr>
            <a:endParaRPr lang="ro-RO" sz="2000" b="1" dirty="0" smtClean="0">
              <a:solidFill>
                <a:prstClr val="black"/>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Загнутый угол 3"/>
          <p:cNvSpPr/>
          <p:nvPr/>
        </p:nvSpPr>
        <p:spPr>
          <a:xfrm>
            <a:off x="7597193" y="5121787"/>
            <a:ext cx="864096" cy="576064"/>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70%</a:t>
            </a:r>
            <a:endParaRPr lang="en-US" dirty="0"/>
          </a:p>
        </p:txBody>
      </p:sp>
    </p:spTree>
    <p:extLst>
      <p:ext uri="{BB962C8B-B14F-4D97-AF65-F5344CB8AC3E}">
        <p14:creationId xmlns:p14="http://schemas.microsoft.com/office/powerpoint/2010/main" val="388465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935508"/>
          </a:xfrm>
        </p:spPr>
        <p:txBody>
          <a:bodyPr rtlCol="0">
            <a:noAutofit/>
          </a:bodyPr>
          <a:lstStyle/>
          <a:p>
            <a:r>
              <a:rPr lang="ro-RO" sz="4800" b="1" dirty="0" smtClean="0">
                <a:solidFill>
                  <a:srgbClr val="002060"/>
                </a:solidFill>
                <a:ea typeface="Verdana" panose="020B0604030504040204" pitchFamily="34" charset="0"/>
                <a:cs typeface="Verdana" panose="020B0604030504040204" pitchFamily="34" charset="0"/>
              </a:rPr>
              <a:t/>
            </a:r>
            <a:br>
              <a:rPr lang="ro-RO" sz="4800" b="1" dirty="0" smtClean="0">
                <a:solidFill>
                  <a:srgbClr val="002060"/>
                </a:solidFill>
                <a:ea typeface="Verdana" panose="020B0604030504040204" pitchFamily="34" charset="0"/>
                <a:cs typeface="Verdana" panose="020B0604030504040204" pitchFamily="34" charset="0"/>
              </a:rPr>
            </a:br>
            <a:r>
              <a:rPr lang="en-US" sz="4800" b="1" dirty="0" err="1" smtClean="0">
                <a:solidFill>
                  <a:srgbClr val="002060"/>
                </a:solidFill>
                <a:ea typeface="Verdana" panose="020B0604030504040204" pitchFamily="34" charset="0"/>
                <a:cs typeface="Verdana" panose="020B0604030504040204" pitchFamily="34" charset="0"/>
              </a:rPr>
              <a:t>Observarea</a:t>
            </a:r>
            <a:r>
              <a:rPr lang="en-US" sz="4800" b="1" dirty="0" smtClean="0">
                <a:solidFill>
                  <a:srgbClr val="002060"/>
                </a:solidFill>
                <a:ea typeface="Verdana" panose="020B0604030504040204" pitchFamily="34" charset="0"/>
                <a:cs typeface="Verdana" panose="020B0604030504040204" pitchFamily="34" charset="0"/>
              </a:rPr>
              <a:t> </a:t>
            </a:r>
            <a:r>
              <a:rPr lang="en-US" sz="4800" b="1" dirty="0" err="1" smtClean="0">
                <a:solidFill>
                  <a:srgbClr val="002060"/>
                </a:solidFill>
                <a:ea typeface="Verdana" panose="020B0604030504040204" pitchFamily="34" charset="0"/>
                <a:cs typeface="Verdana" panose="020B0604030504040204" pitchFamily="34" charset="0"/>
              </a:rPr>
              <a:t>Terrei</a:t>
            </a:r>
            <a:endParaRPr lang="en-US" sz="4800" b="1" dirty="0">
              <a:solidFill>
                <a:srgbClr val="002060"/>
              </a:solidFill>
              <a:ea typeface="Verdana" panose="020B0604030504040204" pitchFamily="34" charset="0"/>
              <a:cs typeface="Verdana" panose="020B0604030504040204" pitchFamily="34" charset="0"/>
            </a:endParaRPr>
          </a:p>
        </p:txBody>
      </p:sp>
      <p:pic>
        <p:nvPicPr>
          <p:cNvPr id="184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48129"/>
          <a:stretch>
            <a:fillRect/>
          </a:stretch>
        </p:blipFill>
        <p:spPr>
          <a:xfrm>
            <a:off x="539750" y="1628775"/>
            <a:ext cx="3621088" cy="39528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6" name="Прямоугольник 3"/>
          <p:cNvSpPr>
            <a:spLocks noChangeArrowheads="1"/>
          </p:cNvSpPr>
          <p:nvPr/>
        </p:nvSpPr>
        <p:spPr bwMode="auto">
          <a:xfrm>
            <a:off x="4284663" y="1700213"/>
            <a:ext cx="45720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Font typeface="Arial" pitchFamily="34" charset="0"/>
              <a:buChar char="•"/>
            </a:pPr>
            <a:r>
              <a:rPr lang="ro-RO" altLang="en-US" sz="2400" dirty="0" smtClean="0">
                <a:solidFill>
                  <a:srgbClr val="1F497D"/>
                </a:solidFill>
                <a:ea typeface="Verdana" pitchFamily="34" charset="0"/>
                <a:cs typeface="Verdana" pitchFamily="34" charset="0"/>
              </a:rPr>
              <a:t>Maximalizarea beneficiilor pentru cetățenii Europeni privind infrastructura de observarea apamîntului;</a:t>
            </a:r>
          </a:p>
          <a:p>
            <a:pPr fontAlgn="base">
              <a:spcBef>
                <a:spcPct val="0"/>
              </a:spcBef>
              <a:spcAft>
                <a:spcPct val="0"/>
              </a:spcAft>
              <a:buFont typeface="Arial" pitchFamily="34" charset="0"/>
              <a:buChar char="•"/>
            </a:pPr>
            <a:r>
              <a:rPr lang="ro-RO" altLang="en-US" sz="2400" dirty="0" smtClean="0">
                <a:solidFill>
                  <a:srgbClr val="1F497D"/>
                </a:solidFill>
                <a:ea typeface="Verdana" pitchFamily="34" charset="0"/>
                <a:cs typeface="Verdana" pitchFamily="34" charset="0"/>
              </a:rPr>
              <a:t>Completarea platformei GEOSS</a:t>
            </a:r>
          </a:p>
          <a:p>
            <a:pPr fontAlgn="base">
              <a:spcBef>
                <a:spcPct val="0"/>
              </a:spcBef>
              <a:spcAft>
                <a:spcPct val="0"/>
              </a:spcAft>
              <a:buFont typeface="Arial" pitchFamily="34" charset="0"/>
              <a:buChar char="•"/>
            </a:pPr>
            <a:r>
              <a:rPr lang="ro-RO" altLang="en-US" sz="2400" dirty="0" smtClean="0">
                <a:solidFill>
                  <a:srgbClr val="1F497D"/>
                </a:solidFill>
                <a:ea typeface="Verdana" pitchFamily="34" charset="0"/>
                <a:cs typeface="Verdana" pitchFamily="34" charset="0"/>
              </a:rPr>
              <a:t>Permiterea accesului deplin de a valida seturi de date de observare a Pămîntului ;</a:t>
            </a:r>
          </a:p>
          <a:p>
            <a:pPr fontAlgn="base">
              <a:spcBef>
                <a:spcPct val="0"/>
              </a:spcBef>
              <a:spcAft>
                <a:spcPct val="0"/>
              </a:spcAft>
              <a:buFont typeface="Arial" pitchFamily="34" charset="0"/>
              <a:buChar char="•"/>
            </a:pPr>
            <a:r>
              <a:rPr lang="ro-RO" altLang="en-US" sz="2400" dirty="0" smtClean="0">
                <a:solidFill>
                  <a:srgbClr val="1F497D"/>
                </a:solidFill>
                <a:cs typeface="Arial" pitchFamily="34" charset="0"/>
              </a:rPr>
              <a:t>Angajarea sectorului privat pentru a dezvolta noi tehnologii</a:t>
            </a:r>
            <a:endParaRPr lang="vi-VN" altLang="en-US" sz="2400" dirty="0" smtClean="0">
              <a:solidFill>
                <a:srgbClr val="1F497D"/>
              </a:solidFill>
              <a:latin typeface="Arial" pitchFamily="34" charset="0"/>
              <a:cs typeface="Arial" pitchFamily="34" charset="0"/>
            </a:endParaRPr>
          </a:p>
        </p:txBody>
      </p:sp>
    </p:spTree>
    <p:extLst>
      <p:ext uri="{BB962C8B-B14F-4D97-AF65-F5344CB8AC3E}">
        <p14:creationId xmlns:p14="http://schemas.microsoft.com/office/powerpoint/2010/main" val="1499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20688"/>
            <a:ext cx="9036496" cy="648072"/>
          </a:xfrm>
        </p:spPr>
        <p:txBody>
          <a:bodyPr>
            <a:noAutofit/>
          </a:bodyPr>
          <a:lstStyle/>
          <a:p>
            <a:r>
              <a:rPr lang="en-US" sz="4000" b="1" dirty="0" err="1">
                <a:solidFill>
                  <a:srgbClr val="002060"/>
                </a:solidFill>
                <a:ea typeface="Verdana" panose="020B0604030504040204" pitchFamily="34" charset="0"/>
                <a:cs typeface="Verdana" panose="020B0604030504040204" pitchFamily="34" charset="0"/>
              </a:rPr>
              <a:t>Observarea</a:t>
            </a:r>
            <a:r>
              <a:rPr lang="en-US" sz="4000" b="1" dirty="0">
                <a:solidFill>
                  <a:srgbClr val="002060"/>
                </a:solidFill>
                <a:ea typeface="Verdana" panose="020B0604030504040204" pitchFamily="34" charset="0"/>
                <a:cs typeface="Verdana" panose="020B0604030504040204" pitchFamily="34" charset="0"/>
              </a:rPr>
              <a:t> </a:t>
            </a:r>
            <a:r>
              <a:rPr lang="en-US" sz="4000" b="1" dirty="0" err="1">
                <a:solidFill>
                  <a:srgbClr val="002060"/>
                </a:solidFill>
                <a:ea typeface="Verdana" panose="020B0604030504040204" pitchFamily="34" charset="0"/>
                <a:cs typeface="Verdana" panose="020B0604030504040204" pitchFamily="34" charset="0"/>
              </a:rPr>
              <a:t>Terrei</a:t>
            </a:r>
            <a:endParaRPr lang="en-US" sz="4000" dirty="0"/>
          </a:p>
        </p:txBody>
      </p:sp>
      <p:sp>
        <p:nvSpPr>
          <p:cNvPr id="3" name="Текст 2"/>
          <p:cNvSpPr>
            <a:spLocks noGrp="1"/>
          </p:cNvSpPr>
          <p:nvPr>
            <p:ph type="body" idx="1"/>
          </p:nvPr>
        </p:nvSpPr>
        <p:spPr>
          <a:xfrm>
            <a:off x="395536" y="1412776"/>
            <a:ext cx="4040188" cy="648072"/>
          </a:xfrm>
        </p:spPr>
        <p:txBody>
          <a:bodyPr>
            <a:noAutofit/>
          </a:bodyPr>
          <a:lstStyle/>
          <a:p>
            <a:pPr marL="60960" marR="116839" lvl="0">
              <a:lnSpc>
                <a:spcPts val="1750"/>
              </a:lnSpc>
              <a:spcBef>
                <a:spcPts val="495"/>
              </a:spcBef>
            </a:pPr>
            <a:r>
              <a:rPr lang="en-US" sz="2000" spc="-5" dirty="0">
                <a:solidFill>
                  <a:srgbClr val="7030A0"/>
                </a:solidFill>
              </a:rPr>
              <a:t>SC5-18-2017: </a:t>
            </a:r>
            <a:r>
              <a:rPr lang="it-IT" sz="2000" spc="-5" dirty="0">
                <a:solidFill>
                  <a:srgbClr val="7030A0"/>
                </a:solidFill>
              </a:rPr>
              <a:t>Sisteme de observare in situ noi</a:t>
            </a:r>
            <a:endParaRPr lang="en-US" sz="2000" spc="-5" dirty="0">
              <a:solidFill>
                <a:srgbClr val="7030A0"/>
              </a:solidFill>
            </a:endParaRPr>
          </a:p>
        </p:txBody>
      </p:sp>
      <p:sp>
        <p:nvSpPr>
          <p:cNvPr id="4" name="Объект 3"/>
          <p:cNvSpPr>
            <a:spLocks noGrp="1"/>
          </p:cNvSpPr>
          <p:nvPr>
            <p:ph sz="half" idx="2"/>
          </p:nvPr>
        </p:nvSpPr>
        <p:spPr>
          <a:xfrm>
            <a:off x="179512" y="2348880"/>
            <a:ext cx="4317876" cy="3300514"/>
          </a:xfrm>
        </p:spPr>
        <p:txBody>
          <a:bodyPr>
            <a:noAutofit/>
          </a:bodyPr>
          <a:lstStyle/>
          <a:p>
            <a:r>
              <a:rPr lang="ro-RO" sz="1800" dirty="0" smtClean="0">
                <a:latin typeface="Times New Roman" panose="02020603050405020304" pitchFamily="18" charset="0"/>
                <a:cs typeface="Times New Roman" panose="02020603050405020304" pitchFamily="18" charset="0"/>
              </a:rPr>
              <a:t>Sisteme noi de observare a pămîntului </a:t>
            </a:r>
            <a:r>
              <a:rPr lang="vi-VN" sz="1800" dirty="0">
                <a:latin typeface="Times New Roman" panose="02020603050405020304" pitchFamily="18" charset="0"/>
                <a:cs typeface="Times New Roman" panose="02020603050405020304" pitchFamily="18" charset="0"/>
              </a:rPr>
              <a:t>adaptarea noilor tehnologii în sistemele operaționale, care să permită un progres real în eficiența implementării și menținerii unor noi sisteme </a:t>
            </a:r>
            <a:r>
              <a:rPr lang="ro-RO" sz="1800" dirty="0" smtClean="0">
                <a:latin typeface="Times New Roman" panose="02020603050405020304" pitchFamily="18" charset="0"/>
                <a:cs typeface="Times New Roman" panose="02020603050405020304" pitchFamily="18" charset="0"/>
              </a:rPr>
              <a:t>î</a:t>
            </a:r>
            <a:r>
              <a:rPr lang="vi-VN" sz="1800" dirty="0" smtClean="0">
                <a:latin typeface="Times New Roman" panose="02020603050405020304" pitchFamily="18" charset="0"/>
                <a:cs typeface="Times New Roman" panose="02020603050405020304" pitchFamily="18" charset="0"/>
              </a:rPr>
              <a:t>n situ</a:t>
            </a:r>
            <a:r>
              <a:rPr lang="ro-RO" sz="1800" dirty="0" smtClean="0">
                <a:latin typeface="Times New Roman" panose="02020603050405020304" pitchFamily="18" charset="0"/>
                <a:cs typeface="Times New Roman" panose="02020603050405020304" pitchFamily="18" charset="0"/>
              </a:rPr>
              <a:t>;</a:t>
            </a:r>
          </a:p>
          <a:p>
            <a:r>
              <a:rPr lang="vi-VN" sz="1800" dirty="0" smtClean="0">
                <a:latin typeface="Times New Roman" panose="02020603050405020304" pitchFamily="18" charset="0"/>
                <a:cs typeface="Times New Roman" panose="02020603050405020304" pitchFamily="18" charset="0"/>
              </a:rPr>
              <a:t>s</a:t>
            </a:r>
            <a:r>
              <a:rPr lang="ro-RO" sz="1800" dirty="0" smtClean="0">
                <a:latin typeface="Times New Roman" panose="02020603050405020304" pitchFamily="18" charset="0"/>
                <a:cs typeface="Times New Roman" panose="02020603050405020304" pitchFamily="18" charset="0"/>
              </a:rPr>
              <a:t>tabilirea</a:t>
            </a:r>
            <a:r>
              <a:rPr lang="vi-VN" sz="1800" dirty="0" smtClean="0">
                <a:latin typeface="Times New Roman" panose="02020603050405020304" pitchFamily="18" charset="0"/>
                <a:cs typeface="Times New Roman" panose="02020603050405020304" pitchFamily="18" charset="0"/>
              </a:rPr>
              <a:t> legături</a:t>
            </a:r>
            <a:r>
              <a:rPr lang="ro-RO" sz="1800" dirty="0" smtClean="0">
                <a:latin typeface="Times New Roman" panose="02020603050405020304" pitchFamily="18" charset="0"/>
                <a:cs typeface="Times New Roman" panose="02020603050405020304" pitchFamily="18" charset="0"/>
              </a:rPr>
              <a:t>lor</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oficiale, acolo unde este cazul, cu GEO Global Initiative (de exemplu, GEOGLAM, GEOBON, GFOI, OMG-urile, AFRIGEOSS, BLUE PLANET)</a:t>
            </a:r>
            <a:endParaRPr lang="ro-RO" sz="1800" dirty="0">
              <a:latin typeface="Times New Roman" panose="02020603050405020304" pitchFamily="18" charset="0"/>
              <a:cs typeface="Times New Roman" panose="02020603050405020304" pitchFamily="18" charset="0"/>
            </a:endParaRPr>
          </a:p>
          <a:p>
            <a:r>
              <a:rPr lang="ro-RO" sz="1800" i="1" dirty="0" smtClean="0">
                <a:solidFill>
                  <a:prstClr val="black"/>
                </a:solidFill>
                <a:latin typeface="Times New Roman" panose="02020603050405020304" pitchFamily="18" charset="0"/>
                <a:cs typeface="Times New Roman" panose="02020603050405020304" pitchFamily="18" charset="0"/>
              </a:rPr>
              <a:t>Acţiuni </a:t>
            </a:r>
            <a:r>
              <a:rPr lang="ro-RO" sz="1800" i="1" dirty="0">
                <a:solidFill>
                  <a:prstClr val="black"/>
                </a:solidFill>
                <a:latin typeface="Times New Roman" panose="02020603050405020304" pitchFamily="18" charset="0"/>
                <a:cs typeface="Times New Roman" panose="02020603050405020304" pitchFamily="18" charset="0"/>
              </a:rPr>
              <a:t>de </a:t>
            </a:r>
            <a:r>
              <a:rPr lang="ro-RO" sz="1800" i="1" dirty="0" smtClean="0">
                <a:solidFill>
                  <a:prstClr val="black"/>
                </a:solidFill>
                <a:latin typeface="Times New Roman" panose="02020603050405020304" pitchFamily="18" charset="0"/>
                <a:cs typeface="Times New Roman" panose="02020603050405020304" pitchFamily="18" charset="0"/>
              </a:rPr>
              <a:t>cercetare și inovare</a:t>
            </a:r>
            <a:endParaRPr lang="ro-RO" sz="1800" i="1" dirty="0">
              <a:solidFill>
                <a:prstClr val="black"/>
              </a:solidFill>
              <a:latin typeface="Times New Roman" panose="02020603050405020304" pitchFamily="18" charset="0"/>
              <a:cs typeface="Times New Roman" panose="02020603050405020304" pitchFamily="18" charset="0"/>
            </a:endParaRPr>
          </a:p>
          <a:p>
            <a:endParaRPr lang="en-US" sz="1800" dirty="0"/>
          </a:p>
        </p:txBody>
      </p:sp>
      <p:sp>
        <p:nvSpPr>
          <p:cNvPr id="5" name="Текст 4"/>
          <p:cNvSpPr>
            <a:spLocks noGrp="1"/>
          </p:cNvSpPr>
          <p:nvPr>
            <p:ph type="body" sz="quarter" idx="3"/>
          </p:nvPr>
        </p:nvSpPr>
        <p:spPr>
          <a:xfrm>
            <a:off x="4614099" y="1268760"/>
            <a:ext cx="3851015" cy="720080"/>
          </a:xfrm>
        </p:spPr>
        <p:txBody>
          <a:bodyPr>
            <a:noAutofit/>
          </a:bodyPr>
          <a:lstStyle/>
          <a:p>
            <a:pPr marL="60960" marR="452755">
              <a:lnSpc>
                <a:spcPts val="1750"/>
              </a:lnSpc>
              <a:spcBef>
                <a:spcPts val="385"/>
              </a:spcBef>
            </a:pPr>
            <a:r>
              <a:rPr lang="en-US" sz="2000" spc="-5" dirty="0">
                <a:solidFill>
                  <a:srgbClr val="7030A0"/>
                </a:solidFill>
                <a:latin typeface="Times New Roman" panose="02020603050405020304" pitchFamily="18" charset="0"/>
                <a:cs typeface="Times New Roman" panose="02020603050405020304" pitchFamily="18" charset="0"/>
              </a:rPr>
              <a:t>SC5-19-2017: </a:t>
            </a:r>
            <a:r>
              <a:rPr lang="vi-VN" sz="2000" spc="-5" dirty="0">
                <a:solidFill>
                  <a:srgbClr val="7030A0"/>
                </a:solidFill>
                <a:latin typeface="Times New Roman" panose="02020603050405020304" pitchFamily="18" charset="0"/>
                <a:cs typeface="Times New Roman" panose="02020603050405020304" pitchFamily="18" charset="0"/>
              </a:rPr>
              <a:t>Coordonarea inițiativelor </a:t>
            </a:r>
            <a:r>
              <a:rPr lang="en-US" sz="2000" spc="-5" dirty="0">
                <a:solidFill>
                  <a:srgbClr val="7030A0"/>
                </a:solidFill>
                <a:latin typeface="Times New Roman" panose="02020603050405020304" pitchFamily="18" charset="0"/>
                <a:cs typeface="Times New Roman" panose="02020603050405020304" pitchFamily="18" charset="0"/>
              </a:rPr>
              <a:t>a</a:t>
            </a:r>
            <a:r>
              <a:rPr lang="vi-VN" sz="2000" spc="-5" dirty="0">
                <a:solidFill>
                  <a:srgbClr val="7030A0"/>
                </a:solidFill>
                <a:latin typeface="Times New Roman" panose="02020603050405020304" pitchFamily="18" charset="0"/>
                <a:cs typeface="Times New Roman" panose="02020603050405020304" pitchFamily="18" charset="0"/>
              </a:rPr>
              <a:t> </a:t>
            </a:r>
            <a:r>
              <a:rPr lang="vi-VN" sz="2000" spc="-5" dirty="0" smtClean="0">
                <a:solidFill>
                  <a:srgbClr val="7030A0"/>
                </a:solidFill>
                <a:latin typeface="Times New Roman" panose="02020603050405020304" pitchFamily="18" charset="0"/>
                <a:cs typeface="Times New Roman" panose="02020603050405020304" pitchFamily="18" charset="0"/>
              </a:rPr>
              <a:t>cetățenilor</a:t>
            </a:r>
            <a:r>
              <a:rPr lang="ro-RO" sz="2000" spc="-5" dirty="0" smtClean="0">
                <a:solidFill>
                  <a:srgbClr val="7030A0"/>
                </a:solidFill>
                <a:latin typeface="Times New Roman" panose="02020603050405020304" pitchFamily="18" charset="0"/>
                <a:cs typeface="Times New Roman" panose="02020603050405020304" pitchFamily="18" charset="0"/>
              </a:rPr>
              <a:t> </a:t>
            </a:r>
            <a:r>
              <a:rPr lang="vi-VN" sz="2000" spc="-5" dirty="0" smtClean="0">
                <a:solidFill>
                  <a:srgbClr val="7030A0"/>
                </a:solidFill>
                <a:latin typeface="Times New Roman" panose="02020603050405020304" pitchFamily="18" charset="0"/>
                <a:cs typeface="Times New Roman" panose="02020603050405020304" pitchFamily="18" charset="0"/>
              </a:rPr>
              <a:t>observatori </a:t>
            </a:r>
            <a:r>
              <a:rPr lang="en-US" sz="2000" spc="-5" dirty="0" smtClean="0">
                <a:solidFill>
                  <a:srgbClr val="7030A0"/>
                </a:solidFill>
                <a:latin typeface="Times New Roman" panose="02020603050405020304" pitchFamily="18" charset="0"/>
                <a:cs typeface="Times New Roman" panose="02020603050405020304" pitchFamily="18" charset="0"/>
              </a:rPr>
              <a:t> </a:t>
            </a:r>
            <a:endParaRPr lang="en-US" sz="2000" spc="-5" dirty="0">
              <a:solidFill>
                <a:srgbClr val="7030A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quarter" idx="4"/>
          </p:nvPr>
        </p:nvSpPr>
        <p:spPr>
          <a:xfrm>
            <a:off x="4645025" y="1988840"/>
            <a:ext cx="4391471" cy="3687215"/>
          </a:xfrm>
        </p:spPr>
        <p:txBody>
          <a:bodyPr>
            <a:noAutofit/>
          </a:bodyPr>
          <a:lstStyle/>
          <a:p>
            <a:endParaRPr lang="ro-RO" sz="1600" i="1" dirty="0" smtClean="0">
              <a:solidFill>
                <a:prstClr val="black"/>
              </a:solidFill>
              <a:latin typeface="Times New Roman" panose="02020603050405020304" pitchFamily="18" charset="0"/>
              <a:cs typeface="Times New Roman" panose="02020603050405020304" pitchFamily="18" charset="0"/>
            </a:endParaRPr>
          </a:p>
          <a:p>
            <a:r>
              <a:rPr lang="vi-VN" sz="1600" dirty="0">
                <a:solidFill>
                  <a:prstClr val="black"/>
                </a:solidFill>
                <a:latin typeface="Times New Roman" panose="02020603050405020304" pitchFamily="18" charset="0"/>
                <a:cs typeface="Times New Roman" panose="02020603050405020304" pitchFamily="18" charset="0"/>
              </a:rPr>
              <a:t>pentru a compara și a identifica cele mai bune practici, de a identifica barierele și sinergii, să promoveze standarde, să faciliteze integrarea și soluții de cooperare mai puternice, și să stimuleze o asimilare treptată de către autoritățile publice a acestor noi tehnologice și abordări metodologice. aspecte relevante, cum ar fi tehnologiile și metodologiile pentru implicarea cetățenilor, oportunități de inovare socială, abordări de durabilitate, inclusiv rolul sectorului privat european, în special a </a:t>
            </a:r>
            <a:r>
              <a:rPr lang="vi-VN" sz="1600" dirty="0" smtClean="0">
                <a:solidFill>
                  <a:prstClr val="black"/>
                </a:solidFill>
                <a:latin typeface="Times New Roman" panose="02020603050405020304" pitchFamily="18" charset="0"/>
                <a:cs typeface="Times New Roman" panose="02020603050405020304" pitchFamily="18" charset="0"/>
              </a:rPr>
              <a:t>IMM-urilor</a:t>
            </a:r>
            <a:r>
              <a:rPr lang="ro-RO" sz="1600" dirty="0" smtClean="0">
                <a:solidFill>
                  <a:prstClr val="black"/>
                </a:solidFill>
                <a:latin typeface="Times New Roman" panose="02020603050405020304" pitchFamily="18" charset="0"/>
                <a:cs typeface="Times New Roman" panose="02020603050405020304" pitchFamily="18" charset="0"/>
              </a:rPr>
              <a:t>.</a:t>
            </a:r>
            <a:endParaRPr lang="ro-RO" sz="1600" i="1" dirty="0">
              <a:solidFill>
                <a:prstClr val="black"/>
              </a:solidFill>
              <a:latin typeface="Times New Roman" panose="02020603050405020304" pitchFamily="18" charset="0"/>
              <a:cs typeface="Times New Roman" panose="02020603050405020304" pitchFamily="18" charset="0"/>
            </a:endParaRPr>
          </a:p>
          <a:p>
            <a:r>
              <a:rPr lang="ro-RO" sz="1600" i="1" dirty="0" smtClean="0">
                <a:solidFill>
                  <a:prstClr val="black"/>
                </a:solidFill>
                <a:latin typeface="Times New Roman" panose="02020603050405020304" pitchFamily="18" charset="0"/>
                <a:cs typeface="Times New Roman" panose="02020603050405020304" pitchFamily="18" charset="0"/>
              </a:rPr>
              <a:t>Acțiuni de </a:t>
            </a:r>
            <a:r>
              <a:rPr lang="ro-RO" sz="1600" i="1" dirty="0" smtClean="0">
                <a:latin typeface="Times New Roman" panose="02020603050405020304" pitchFamily="18" charset="0"/>
                <a:cs typeface="Times New Roman" panose="02020603050405020304" pitchFamily="18" charset="0"/>
              </a:rPr>
              <a:t>coordonare și suport</a:t>
            </a:r>
            <a:endParaRPr lang="ro-RO" sz="1600" i="1" dirty="0" smtClean="0">
              <a:solidFill>
                <a:prstClr val="black"/>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843808" y="5649394"/>
            <a:ext cx="3505062" cy="461665"/>
          </a:xfrm>
          <a:prstGeom prst="rect">
            <a:avLst/>
          </a:prstGeom>
        </p:spPr>
        <p:txBody>
          <a:bodyPr wrap="none">
            <a:spAutoFit/>
          </a:bodyPr>
          <a:lstStyle/>
          <a:p>
            <a:pPr>
              <a:spcBef>
                <a:spcPct val="20000"/>
              </a:spcBef>
            </a:pPr>
            <a:r>
              <a:rPr lang="ro-RO" sz="2400" b="1" dirty="0">
                <a:solidFill>
                  <a:prstClr val="black"/>
                </a:solidFill>
                <a:latin typeface="Times New Roman" panose="02020603050405020304" pitchFamily="18" charset="0"/>
                <a:cs typeface="Times New Roman" panose="02020603050405020304" pitchFamily="18" charset="0"/>
              </a:rPr>
              <a:t>Termen limită 07.03.2017</a:t>
            </a:r>
            <a:endParaRPr lang="en-US" sz="2400" b="1" dirty="0">
              <a:solidFill>
                <a:prstClr val="black"/>
              </a:solidFill>
            </a:endParaRPr>
          </a:p>
        </p:txBody>
      </p:sp>
      <p:sp>
        <p:nvSpPr>
          <p:cNvPr id="8" name="Загнутый угол 7"/>
          <p:cNvSpPr/>
          <p:nvPr/>
        </p:nvSpPr>
        <p:spPr>
          <a:xfrm>
            <a:off x="8254550" y="5409819"/>
            <a:ext cx="864096" cy="576064"/>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100%</a:t>
            </a:r>
            <a:endParaRPr lang="en-US" dirty="0"/>
          </a:p>
        </p:txBody>
      </p:sp>
    </p:spTree>
    <p:extLst>
      <p:ext uri="{BB962C8B-B14F-4D97-AF65-F5344CB8AC3E}">
        <p14:creationId xmlns:p14="http://schemas.microsoft.com/office/powerpoint/2010/main" val="3522738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rtlCol="0">
            <a:normAutofit/>
          </a:bodyPr>
          <a:lstStyle/>
          <a:p>
            <a:pPr fontAlgn="auto">
              <a:spcAft>
                <a:spcPts val="0"/>
              </a:spcAft>
              <a:defRPr/>
            </a:pPr>
            <a:r>
              <a:rPr lang="ro-RO" b="1" dirty="0" smtClean="0">
                <a:solidFill>
                  <a:schemeClr val="tx2">
                    <a:lumMod val="75000"/>
                  </a:schemeClr>
                </a:solidFill>
              </a:rPr>
              <a:t>APA</a:t>
            </a:r>
            <a:endParaRPr lang="en-US" b="1" dirty="0">
              <a:solidFill>
                <a:schemeClr val="tx2">
                  <a:lumMod val="75000"/>
                </a:schemeClr>
              </a:solidFill>
            </a:endParaRPr>
          </a:p>
        </p:txBody>
      </p:sp>
      <p:sp>
        <p:nvSpPr>
          <p:cNvPr id="3" name="Объект 2"/>
          <p:cNvSpPr>
            <a:spLocks noGrp="1"/>
          </p:cNvSpPr>
          <p:nvPr>
            <p:ph idx="1"/>
          </p:nvPr>
        </p:nvSpPr>
        <p:spPr>
          <a:xfrm>
            <a:off x="457200" y="1600200"/>
            <a:ext cx="5051425" cy="4060825"/>
          </a:xfrm>
        </p:spPr>
        <p:txBody>
          <a:bodyPr rtlCol="0">
            <a:normAutofit/>
          </a:bodyPr>
          <a:lstStyle/>
          <a:p>
            <a:pPr fontAlgn="auto">
              <a:spcAft>
                <a:spcPts val="0"/>
              </a:spcAft>
              <a:defRPr/>
            </a:pPr>
            <a:r>
              <a:rPr lang="ro-RO" dirty="0">
                <a:solidFill>
                  <a:schemeClr val="tx2"/>
                </a:solidFill>
              </a:rPr>
              <a:t>Poziționarea Europei ca lider mondial în </a:t>
            </a:r>
            <a:r>
              <a:rPr lang="ro-RO" dirty="0" smtClean="0">
                <a:solidFill>
                  <a:schemeClr val="tx2"/>
                </a:solidFill>
              </a:rPr>
              <a:t>sectorul apei;</a:t>
            </a:r>
          </a:p>
          <a:p>
            <a:pPr fontAlgn="auto">
              <a:spcAft>
                <a:spcPts val="0"/>
              </a:spcAft>
              <a:defRPr/>
            </a:pPr>
            <a:r>
              <a:rPr lang="ro-RO" dirty="0" smtClean="0">
                <a:solidFill>
                  <a:schemeClr val="tx2"/>
                </a:solidFill>
              </a:rPr>
              <a:t>Continuarea eforturilor întreprinse în 2014-2015 privind Inovațiile în domeniul apei.  </a:t>
            </a:r>
            <a:endParaRPr lang="en-US" dirty="0">
              <a:solidFill>
                <a:schemeClr val="accent1">
                  <a:lumMod val="75000"/>
                </a:schemeClr>
              </a:solidFill>
            </a:endParaRPr>
          </a:p>
        </p:txBody>
      </p:sp>
      <p:pic>
        <p:nvPicPr>
          <p:cNvPr id="13316" name="Picture 3"/>
          <p:cNvPicPr>
            <a:picLocks noChangeAspect="1" noChangeArrowheads="1"/>
          </p:cNvPicPr>
          <p:nvPr/>
        </p:nvPicPr>
        <p:blipFill>
          <a:blip r:embed="rId2">
            <a:extLst>
              <a:ext uri="{28A0092B-C50C-407E-A947-70E740481C1C}">
                <a14:useLocalDpi xmlns:a14="http://schemas.microsoft.com/office/drawing/2010/main" val="0"/>
              </a:ext>
            </a:extLst>
          </a:blip>
          <a:srcRect r="39909"/>
          <a:stretch>
            <a:fillRect/>
          </a:stretch>
        </p:blipFill>
        <p:spPr bwMode="auto">
          <a:xfrm>
            <a:off x="5508625" y="3429000"/>
            <a:ext cx="3313113" cy="237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4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707678"/>
          </a:xfrm>
        </p:spPr>
        <p:txBody>
          <a:bodyPr>
            <a:normAutofit/>
          </a:bodyPr>
          <a:lstStyle/>
          <a:p>
            <a:r>
              <a:rPr lang="ro-RO" sz="3600" dirty="0" smtClean="0">
                <a:solidFill>
                  <a:schemeClr val="tx2"/>
                </a:solidFill>
                <a:latin typeface="Times New Roman" panose="02020603050405020304" pitchFamily="18" charset="0"/>
                <a:cs typeface="Times New Roman" panose="02020603050405020304" pitchFamily="18" charset="0"/>
              </a:rPr>
              <a:t>APA</a:t>
            </a:r>
            <a:endParaRPr lang="en-US" sz="3600" dirty="0">
              <a:solidFill>
                <a:schemeClr val="tx2"/>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95936" y="1052737"/>
            <a:ext cx="4751710" cy="4358072"/>
          </a:xfrm>
        </p:spPr>
        <p:txBody>
          <a:bodyPr>
            <a:normAutofit fontScale="92500" lnSpcReduction="20000"/>
          </a:bodyPr>
          <a:lstStyle/>
          <a:p>
            <a:pPr marL="0" indent="0">
              <a:buNone/>
            </a:pPr>
            <a:r>
              <a:rPr lang="en-US" sz="2800" b="1" dirty="0">
                <a:solidFill>
                  <a:schemeClr val="accent1">
                    <a:lumMod val="75000"/>
                  </a:schemeClr>
                </a:solidFill>
                <a:latin typeface="Times New Roman" panose="02020603050405020304" pitchFamily="18" charset="0"/>
                <a:cs typeface="Times New Roman" panose="02020603050405020304" pitchFamily="18" charset="0"/>
              </a:rPr>
              <a:t>CIRC-02-2016-2017:</a:t>
            </a:r>
            <a:r>
              <a:rPr lang="ro-RO" sz="2800" b="1" dirty="0">
                <a:solidFill>
                  <a:schemeClr val="accent1">
                    <a:lumMod val="75000"/>
                  </a:schemeClr>
                </a:solidFill>
                <a:latin typeface="Times New Roman" panose="02020603050405020304" pitchFamily="18" charset="0"/>
                <a:cs typeface="Times New Roman" panose="02020603050405020304" pitchFamily="18" charset="0"/>
              </a:rPr>
              <a:t> </a:t>
            </a:r>
            <a:r>
              <a:rPr lang="ro-RO" sz="2800" dirty="0">
                <a:solidFill>
                  <a:schemeClr val="accent1">
                    <a:lumMod val="75000"/>
                  </a:schemeClr>
                </a:solidFill>
                <a:latin typeface="Times New Roman" panose="02020603050405020304" pitchFamily="18" charset="0"/>
                <a:cs typeface="Times New Roman" panose="02020603050405020304" pitchFamily="18" charset="0"/>
              </a:rPr>
              <a:t>Apa în contextul Economiei Circulare</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p>
          <a:p>
            <a:r>
              <a:rPr lang="ro-RO" sz="2000" dirty="0" smtClean="0">
                <a:latin typeface="Times New Roman" panose="02020603050405020304" pitchFamily="18" charset="0"/>
                <a:cs typeface="Times New Roman" panose="02020603050405020304" pitchFamily="18" charset="0"/>
              </a:rPr>
              <a:t>d</a:t>
            </a:r>
            <a:r>
              <a:rPr lang="vi-VN" sz="2000" dirty="0" smtClean="0">
                <a:latin typeface="Times New Roman" panose="02020603050405020304" pitchFamily="18" charset="0"/>
                <a:cs typeface="Times New Roman" panose="02020603050405020304" pitchFamily="18" charset="0"/>
              </a:rPr>
              <a:t>ezvoltarea </a:t>
            </a:r>
            <a:r>
              <a:rPr lang="vi-VN" sz="2000" dirty="0">
                <a:latin typeface="Times New Roman" panose="02020603050405020304" pitchFamily="18" charset="0"/>
                <a:cs typeface="Times New Roman" panose="02020603050405020304" pitchFamily="18" charset="0"/>
              </a:rPr>
              <a:t>serviciilor de apă ale </a:t>
            </a:r>
            <a:r>
              <a:rPr lang="vi-VN" sz="2000" dirty="0" smtClean="0">
                <a:latin typeface="Times New Roman" panose="02020603050405020304" pitchFamily="18" charset="0"/>
                <a:cs typeface="Times New Roman" panose="02020603050405020304" pitchFamily="18" charset="0"/>
              </a:rPr>
              <a:t>viitorului</a:t>
            </a:r>
            <a:r>
              <a:rPr lang="ro-RO" sz="2000" dirty="0" smtClean="0">
                <a:latin typeface="Times New Roman" panose="02020603050405020304" pitchFamily="18" charset="0"/>
                <a:cs typeface="Times New Roman" panose="02020603050405020304" pitchFamily="18" charset="0"/>
              </a:rPr>
              <a:t>;</a:t>
            </a:r>
          </a:p>
          <a:p>
            <a:r>
              <a:rPr lang="vi-VN" sz="2000" dirty="0">
                <a:latin typeface="Times New Roman" panose="02020603050405020304" pitchFamily="18" charset="0"/>
                <a:cs typeface="Times New Roman" panose="02020603050405020304" pitchFamily="18" charset="0"/>
              </a:rPr>
              <a:t>gestionarea resurselor de apă și furnizarea de servicii de apă, extinderea </a:t>
            </a:r>
            <a:r>
              <a:rPr lang="ro-RO" sz="2000" dirty="0" smtClean="0">
                <a:latin typeface="Times New Roman" panose="02020603050405020304" pitchFamily="18" charset="0"/>
                <a:cs typeface="Times New Roman" panose="02020603050405020304" pitchFamily="18" charset="0"/>
              </a:rPr>
              <a:t>și </a:t>
            </a:r>
            <a:r>
              <a:rPr lang="vi-VN" sz="2000" dirty="0" smtClean="0">
                <a:latin typeface="Times New Roman" panose="02020603050405020304" pitchFamily="18" charset="0"/>
                <a:cs typeface="Times New Roman" panose="02020603050405020304" pitchFamily="18" charset="0"/>
              </a:rPr>
              <a:t>reutilizarea </a:t>
            </a:r>
            <a:r>
              <a:rPr lang="vi-VN" sz="2000" dirty="0">
                <a:latin typeface="Times New Roman" panose="02020603050405020304" pitchFamily="18" charset="0"/>
                <a:cs typeface="Times New Roman" panose="02020603050405020304" pitchFamily="18" charset="0"/>
              </a:rPr>
              <a:t>apelor reziduale tratate și utilizarea de apă </a:t>
            </a:r>
            <a:r>
              <a:rPr lang="vi-VN" sz="2000" dirty="0" smtClean="0">
                <a:latin typeface="Times New Roman" panose="02020603050405020304" pitchFamily="18" charset="0"/>
                <a:cs typeface="Times New Roman" panose="02020603050405020304" pitchFamily="18" charset="0"/>
              </a:rPr>
              <a:t>desalinizată</a:t>
            </a:r>
            <a:r>
              <a:rPr lang="ro-RO" sz="2000" dirty="0" smtClean="0">
                <a:latin typeface="Times New Roman" panose="02020603050405020304" pitchFamily="18" charset="0"/>
                <a:cs typeface="Times New Roman" panose="02020603050405020304" pitchFamily="18" charset="0"/>
              </a:rPr>
              <a:t>;</a:t>
            </a:r>
          </a:p>
          <a:p>
            <a:r>
              <a:rPr lang="ro-RO" sz="2000" dirty="0" smtClean="0">
                <a:latin typeface="Times New Roman" panose="02020603050405020304" pitchFamily="18" charset="0"/>
                <a:cs typeface="Times New Roman" panose="02020603050405020304" pitchFamily="18" charset="0"/>
              </a:rPr>
              <a:t>Necesită utilizarea noilor </a:t>
            </a:r>
            <a:r>
              <a:rPr lang="ro-RO" sz="2000" dirty="0">
                <a:latin typeface="Times New Roman" panose="02020603050405020304" pitchFamily="18" charset="0"/>
                <a:cs typeface="Times New Roman" panose="02020603050405020304" pitchFamily="18" charset="0"/>
              </a:rPr>
              <a:t>tehnologiile digitale și a instrumentelor TIC</a:t>
            </a:r>
          </a:p>
          <a:p>
            <a:r>
              <a:rPr lang="vi-VN" sz="2000" dirty="0" smtClean="0">
                <a:latin typeface="Times New Roman" panose="02020603050405020304" pitchFamily="18" charset="0"/>
                <a:cs typeface="Times New Roman" panose="02020603050405020304" pitchFamily="18" charset="0"/>
              </a:rPr>
              <a:t>încuraj</a:t>
            </a:r>
            <a:r>
              <a:rPr lang="ro-RO" sz="2000" dirty="0" smtClean="0">
                <a:latin typeface="Times New Roman" panose="02020603050405020304" pitchFamily="18" charset="0"/>
                <a:cs typeface="Times New Roman" panose="02020603050405020304" pitchFamily="18" charset="0"/>
              </a:rPr>
              <a:t>eză</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participarea activă a </a:t>
            </a:r>
            <a:r>
              <a:rPr lang="vi-VN" sz="2000" dirty="0" smtClean="0">
                <a:latin typeface="Times New Roman" panose="02020603050405020304" pitchFamily="18" charset="0"/>
                <a:cs typeface="Times New Roman" panose="02020603050405020304" pitchFamily="18" charset="0"/>
              </a:rPr>
              <a:t>IMM-urilor</a:t>
            </a:r>
            <a:endParaRPr lang="en-US" sz="2000" dirty="0" smtClean="0">
              <a:latin typeface="Times New Roman" panose="02020603050405020304" pitchFamily="18" charset="0"/>
              <a:cs typeface="Times New Roman" panose="02020603050405020304" pitchFamily="18" charset="0"/>
            </a:endParaRPr>
          </a:p>
          <a:p>
            <a:r>
              <a:rPr lang="ro-RO" sz="2000" i="1" dirty="0" smtClean="0">
                <a:latin typeface="Times New Roman" panose="02020603050405020304" pitchFamily="18" charset="0"/>
                <a:cs typeface="Times New Roman" panose="02020603050405020304" pitchFamily="18" charset="0"/>
              </a:rPr>
              <a:t>Acțiune de inovare</a:t>
            </a:r>
            <a:endParaRPr lang="en-US" sz="2000" i="1" dirty="0">
              <a:latin typeface="Times New Roman" panose="02020603050405020304" pitchFamily="18" charset="0"/>
              <a:cs typeface="Times New Roman" panose="02020603050405020304" pitchFamily="18" charset="0"/>
            </a:endParaRPr>
          </a:p>
          <a:p>
            <a:r>
              <a:rPr lang="en-US" sz="2000" i="1" dirty="0" smtClean="0">
                <a:latin typeface="Times New Roman" panose="02020603050405020304" pitchFamily="18" charset="0"/>
                <a:cs typeface="Times New Roman" panose="02020603050405020304" pitchFamily="18" charset="0"/>
              </a:rPr>
              <a:t>Budget 30 M</a:t>
            </a:r>
          </a:p>
          <a:p>
            <a:r>
              <a:rPr lang="en-US" sz="2000" b="1" dirty="0" smtClean="0">
                <a:latin typeface="Times New Roman" panose="02020603050405020304" pitchFamily="18" charset="0"/>
                <a:cs typeface="Times New Roman" panose="02020603050405020304" pitchFamily="18" charset="0"/>
              </a:rPr>
              <a:t>1 </a:t>
            </a:r>
            <a:r>
              <a:rPr lang="en-US" sz="2000" b="1" dirty="0">
                <a:latin typeface="Times New Roman" panose="02020603050405020304" pitchFamily="18" charset="0"/>
                <a:cs typeface="Times New Roman" panose="02020603050405020304" pitchFamily="18" charset="0"/>
              </a:rPr>
              <a:t>stage 07.03.2017</a:t>
            </a:r>
          </a:p>
          <a:p>
            <a:r>
              <a:rPr lang="en-US" sz="2000" b="1" dirty="0">
                <a:latin typeface="Times New Roman" panose="02020603050405020304" pitchFamily="18" charset="0"/>
                <a:cs typeface="Times New Roman" panose="02020603050405020304" pitchFamily="18" charset="0"/>
              </a:rPr>
              <a:t>2 stage 05.09.2017</a:t>
            </a:r>
            <a:endParaRPr lang="ro-RO" sz="2000" b="1" dirty="0">
              <a:latin typeface="Times New Roman" panose="02020603050405020304" pitchFamily="18" charset="0"/>
              <a:cs typeface="Times New Roman" panose="02020603050405020304" pitchFamily="18" charset="0"/>
            </a:endParaRPr>
          </a:p>
          <a:p>
            <a:endParaRPr lang="en-US" sz="2000" i="1"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457200" y="908721"/>
            <a:ext cx="3394720" cy="4680520"/>
          </a:xfrm>
        </p:spPr>
        <p:txBody>
          <a:bodyPr>
            <a:normAutofit/>
          </a:bodyPr>
          <a:lstStyle/>
          <a:p>
            <a:r>
              <a:rPr lang="ro-RO" sz="1800" b="1" dirty="0" smtClean="0">
                <a:solidFill>
                  <a:srgbClr val="7030A0"/>
                </a:solidFill>
                <a:latin typeface="Times New Roman" panose="02020603050405020304" pitchFamily="18" charset="0"/>
                <a:cs typeface="Times New Roman" panose="02020603050405020304" pitchFamily="18" charset="0"/>
              </a:rPr>
              <a:t>SC5 – 33-2017: </a:t>
            </a:r>
            <a:r>
              <a:rPr lang="vi-VN" sz="1800" b="1" dirty="0" smtClean="0">
                <a:solidFill>
                  <a:srgbClr val="7030A0"/>
                </a:solidFill>
                <a:latin typeface="Times New Roman" panose="02020603050405020304" pitchFamily="18" charset="0"/>
                <a:cs typeface="Times New Roman" panose="02020603050405020304" pitchFamily="18" charset="0"/>
              </a:rPr>
              <a:t>Eliminarea decalajului </a:t>
            </a:r>
            <a:r>
              <a:rPr lang="vi-VN" sz="1800" b="1" dirty="0">
                <a:solidFill>
                  <a:srgbClr val="7030A0"/>
                </a:solidFill>
                <a:latin typeface="Times New Roman" panose="02020603050405020304" pitchFamily="18" charset="0"/>
                <a:cs typeface="Times New Roman" panose="02020603050405020304" pitchFamily="18" charset="0"/>
              </a:rPr>
              <a:t>de </a:t>
            </a:r>
            <a:r>
              <a:rPr lang="vi-VN" sz="1800" b="1" dirty="0" smtClean="0">
                <a:solidFill>
                  <a:srgbClr val="7030A0"/>
                </a:solidFill>
                <a:latin typeface="Times New Roman" panose="02020603050405020304" pitchFamily="18" charset="0"/>
                <a:cs typeface="Times New Roman" panose="02020603050405020304" pitchFamily="18" charset="0"/>
              </a:rPr>
              <a:t>apă</a:t>
            </a:r>
            <a:endParaRPr lang="ro-RO" sz="1800" b="1" dirty="0" smtClean="0">
              <a:solidFill>
                <a:srgbClr val="7030A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vi-VN" sz="1800" dirty="0" smtClean="0">
                <a:latin typeface="Times New Roman" panose="02020603050405020304" pitchFamily="18" charset="0"/>
                <a:cs typeface="Times New Roman" panose="02020603050405020304" pitchFamily="18" charset="0"/>
              </a:rPr>
              <a:t>permite </a:t>
            </a:r>
            <a:r>
              <a:rPr lang="vi-VN" sz="1800" dirty="0">
                <a:latin typeface="Times New Roman" panose="02020603050405020304" pitchFamily="18" charset="0"/>
                <a:cs typeface="Times New Roman" panose="02020603050405020304" pitchFamily="18" charset="0"/>
              </a:rPr>
              <a:t>gestionarea integrată a </a:t>
            </a:r>
            <a:r>
              <a:rPr lang="vi-VN" sz="1800" dirty="0" smtClean="0">
                <a:latin typeface="Times New Roman" panose="02020603050405020304" pitchFamily="18" charset="0"/>
                <a:cs typeface="Times New Roman" panose="02020603050405020304" pitchFamily="18" charset="0"/>
              </a:rPr>
              <a:t>apei</a:t>
            </a:r>
            <a:r>
              <a:rPr lang="ro-RO" sz="18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o-RO" sz="1800" dirty="0" smtClean="0">
                <a:latin typeface="Times New Roman" panose="02020603050405020304" pitchFamily="18" charset="0"/>
                <a:cs typeface="Times New Roman" panose="02020603050405020304" pitchFamily="18" charset="0"/>
              </a:rPr>
              <a:t>Mobilizarea </a:t>
            </a:r>
            <a:r>
              <a:rPr lang="vi-VN" sz="1800" dirty="0" smtClean="0">
                <a:latin typeface="Times New Roman" panose="02020603050405020304" pitchFamily="18" charset="0"/>
                <a:cs typeface="Times New Roman" panose="02020603050405020304" pitchFamily="18" charset="0"/>
              </a:rPr>
              <a:t>investițiil</a:t>
            </a:r>
            <a:r>
              <a:rPr lang="ro-RO" sz="1800" dirty="0" smtClean="0">
                <a:latin typeface="Times New Roman" panose="02020603050405020304" pitchFamily="18" charset="0"/>
                <a:cs typeface="Times New Roman" panose="02020603050405020304" pitchFamily="18" charset="0"/>
              </a:rPr>
              <a:t>or</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în gestionarea apei de inovare și utilizarea de soluții, în conformitate cu obiectivul de a crea o economie circulară</a:t>
            </a:r>
            <a:r>
              <a:rPr lang="vi-VN" sz="1800" dirty="0" smtClean="0">
                <a:latin typeface="Times New Roman" panose="02020603050405020304" pitchFamily="18" charset="0"/>
                <a:cs typeface="Times New Roman" panose="02020603050405020304" pitchFamily="18" charset="0"/>
              </a:rPr>
              <a:t>.</a:t>
            </a:r>
            <a:endParaRPr lang="ro-RO" sz="18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it-IT" sz="1800" dirty="0">
                <a:latin typeface="Times New Roman" panose="02020603050405020304" pitchFamily="18" charset="0"/>
                <a:cs typeface="Times New Roman" panose="02020603050405020304" pitchFamily="18" charset="0"/>
              </a:rPr>
              <a:t>Cooperarea și coordonarea cu </a:t>
            </a:r>
            <a:r>
              <a:rPr lang="it-IT" sz="1800" dirty="0" smtClean="0">
                <a:latin typeface="Times New Roman" panose="02020603050405020304" pitchFamily="18" charset="0"/>
                <a:cs typeface="Times New Roman" panose="02020603050405020304" pitchFamily="18" charset="0"/>
              </a:rPr>
              <a:t>alte</a:t>
            </a:r>
            <a:r>
              <a:rPr lang="ro-RO" sz="1800" dirty="0" smtClean="0">
                <a:latin typeface="Times New Roman" panose="02020603050405020304" pitchFamily="18" charset="0"/>
                <a:cs typeface="Times New Roman" panose="02020603050405020304" pitchFamily="18" charset="0"/>
              </a:rPr>
              <a:t> rețele</a:t>
            </a:r>
            <a:r>
              <a:rPr lang="it-IT" sz="1800" dirty="0" smtClean="0">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ERA-NET </a:t>
            </a:r>
            <a:endParaRPr lang="ro-RO" sz="1800" i="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o-RO" sz="1800" i="1" dirty="0" smtClean="0">
                <a:latin typeface="Times New Roman" panose="02020603050405020304" pitchFamily="18" charset="0"/>
                <a:cs typeface="Times New Roman" panose="02020603050405020304" pitchFamily="18" charset="0"/>
              </a:rPr>
              <a:t>Acțiuni </a:t>
            </a:r>
            <a:r>
              <a:rPr lang="en-US" sz="1800" i="1" dirty="0">
                <a:latin typeface="Times New Roman" panose="02020603050405020304" pitchFamily="18" charset="0"/>
                <a:cs typeface="Times New Roman" panose="02020603050405020304" pitchFamily="18" charset="0"/>
              </a:rPr>
              <a:t>ERA-NET-</a:t>
            </a:r>
            <a:r>
              <a:rPr lang="en-US" sz="1800" i="1" dirty="0" err="1">
                <a:latin typeface="Times New Roman" panose="02020603050405020304" pitchFamily="18" charset="0"/>
                <a:cs typeface="Times New Roman" panose="02020603050405020304" pitchFamily="18" charset="0"/>
              </a:rPr>
              <a:t>Cofund</a:t>
            </a:r>
            <a:r>
              <a:rPr lang="en-US" sz="1800" i="1" dirty="0">
                <a:latin typeface="Times New Roman" panose="02020603050405020304" pitchFamily="18" charset="0"/>
                <a:cs typeface="Times New Roman" panose="02020603050405020304" pitchFamily="18" charset="0"/>
              </a:rPr>
              <a:t> ERA-NET </a:t>
            </a:r>
            <a:r>
              <a:rPr lang="en-US" sz="1800" i="1" dirty="0" err="1">
                <a:latin typeface="Times New Roman" panose="02020603050405020304" pitchFamily="18" charset="0"/>
                <a:cs typeface="Times New Roman" panose="02020603050405020304" pitchFamily="18" charset="0"/>
              </a:rPr>
              <a:t>Cofund</a:t>
            </a:r>
            <a:endParaRPr lang="en-US" sz="1800" i="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55576" y="4922722"/>
            <a:ext cx="2950359" cy="400110"/>
          </a:xfrm>
          <a:prstGeom prst="rect">
            <a:avLst/>
          </a:prstGeom>
        </p:spPr>
        <p:txBody>
          <a:bodyPr wrap="none">
            <a:spAutoFit/>
          </a:bodyPr>
          <a:lstStyle/>
          <a:p>
            <a:pPr>
              <a:spcBef>
                <a:spcPct val="20000"/>
              </a:spcBef>
            </a:pPr>
            <a:r>
              <a:rPr lang="ro-RO" sz="2000" b="1" dirty="0">
                <a:solidFill>
                  <a:prstClr val="black"/>
                </a:solidFill>
                <a:latin typeface="Times New Roman" panose="02020603050405020304" pitchFamily="18" charset="0"/>
                <a:cs typeface="Times New Roman" panose="02020603050405020304" pitchFamily="18" charset="0"/>
              </a:rPr>
              <a:t>Termen limită 07.03.2017</a:t>
            </a:r>
            <a:endParaRPr lang="en-US" sz="2000" b="1" dirty="0">
              <a:solidFill>
                <a:prstClr val="black"/>
              </a:solidFill>
            </a:endParaRPr>
          </a:p>
        </p:txBody>
      </p:sp>
      <p:sp>
        <p:nvSpPr>
          <p:cNvPr id="6" name="Загнутый угол 5"/>
          <p:cNvSpPr/>
          <p:nvPr/>
        </p:nvSpPr>
        <p:spPr>
          <a:xfrm>
            <a:off x="7816328" y="4346658"/>
            <a:ext cx="720080" cy="576064"/>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70%</a:t>
            </a:r>
            <a:endParaRPr lang="en-US" dirty="0"/>
          </a:p>
        </p:txBody>
      </p:sp>
    </p:spTree>
    <p:extLst>
      <p:ext uri="{BB962C8B-B14F-4D97-AF65-F5344CB8AC3E}">
        <p14:creationId xmlns:p14="http://schemas.microsoft.com/office/powerpoint/2010/main" val="2047842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r>
              <a:rPr lang="ro-RO" altLang="en-US" b="1" dirty="0" smtClean="0">
                <a:solidFill>
                  <a:schemeClr val="tx2"/>
                </a:solidFill>
              </a:rPr>
              <a:t>Materii prime</a:t>
            </a:r>
            <a:endParaRPr lang="en-US" altLang="en-US" b="1" dirty="0" smtClean="0">
              <a:solidFill>
                <a:schemeClr val="tx2"/>
              </a:solidFill>
            </a:endParaRPr>
          </a:p>
        </p:txBody>
      </p:sp>
      <p:pic>
        <p:nvPicPr>
          <p:cNvPr id="153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0416" t="-427" r="52264" b="427"/>
          <a:stretch>
            <a:fillRect/>
          </a:stretch>
        </p:blipFill>
        <p:spPr>
          <a:xfrm>
            <a:off x="0" y="1557338"/>
            <a:ext cx="3727450" cy="34004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4" name="Прямоугольник 3"/>
          <p:cNvSpPr>
            <a:spLocks noChangeArrowheads="1"/>
          </p:cNvSpPr>
          <p:nvPr/>
        </p:nvSpPr>
        <p:spPr bwMode="auto">
          <a:xfrm>
            <a:off x="4787900" y="1844675"/>
            <a:ext cx="396081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ro-RO" altLang="en-US" sz="2800" smtClean="0">
                <a:solidFill>
                  <a:srgbClr val="1F497D"/>
                </a:solidFill>
                <a:cs typeface="Arial" pitchFamily="34" charset="0"/>
              </a:rPr>
              <a:t>asigurarea aprovizionării cu minerale și metale  prin tehnologii de producere </a:t>
            </a:r>
            <a:endParaRPr lang="en-US" altLang="en-US" sz="2800" smtClean="0">
              <a:solidFill>
                <a:srgbClr val="1F497D"/>
              </a:solidFill>
              <a:cs typeface="Arial" pitchFamily="34" charset="0"/>
            </a:endParaRPr>
          </a:p>
          <a:p>
            <a:pPr fontAlgn="base">
              <a:spcBef>
                <a:spcPct val="0"/>
              </a:spcBef>
              <a:spcAft>
                <a:spcPct val="0"/>
              </a:spcAft>
            </a:pPr>
            <a:r>
              <a:rPr lang="ro-RO" altLang="en-US" sz="2800" smtClean="0">
                <a:solidFill>
                  <a:srgbClr val="1F497D"/>
                </a:solidFill>
                <a:cs typeface="Arial" pitchFamily="34" charset="0"/>
              </a:rPr>
              <a:t>durabile și inovatoare pentru materiile primare și secundare.</a:t>
            </a:r>
            <a:endParaRPr lang="en-US" altLang="en-US" sz="2800" smtClean="0">
              <a:solidFill>
                <a:srgbClr val="1F497D"/>
              </a:solidFill>
              <a:cs typeface="Arial" pitchFamily="34" charset="0"/>
            </a:endParaRPr>
          </a:p>
        </p:txBody>
      </p:sp>
    </p:spTree>
    <p:extLst>
      <p:ext uri="{BB962C8B-B14F-4D97-AF65-F5344CB8AC3E}">
        <p14:creationId xmlns:p14="http://schemas.microsoft.com/office/powerpoint/2010/main" val="122779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778098"/>
          </a:xfrm>
        </p:spPr>
        <p:txBody>
          <a:bodyPr/>
          <a:lstStyle/>
          <a:p>
            <a:r>
              <a:rPr lang="ro-RO" b="1" dirty="0" smtClean="0">
                <a:solidFill>
                  <a:schemeClr val="tx2"/>
                </a:solidFill>
                <a:latin typeface="Times New Roman" panose="02020603050405020304" pitchFamily="18" charset="0"/>
                <a:cs typeface="Times New Roman" panose="02020603050405020304" pitchFamily="18" charset="0"/>
              </a:rPr>
              <a:t>Materii prime</a:t>
            </a:r>
            <a:endParaRPr lang="en-US" b="1" dirty="0">
              <a:solidFill>
                <a:schemeClr val="tx2"/>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457200" y="1052736"/>
            <a:ext cx="4040188" cy="1122139"/>
          </a:xfrm>
        </p:spPr>
        <p:txBody>
          <a:bodyPr/>
          <a:lstStyle/>
          <a:p>
            <a:r>
              <a:rPr lang="ro-RO" dirty="0" smtClean="0">
                <a:solidFill>
                  <a:srgbClr val="7030A0"/>
                </a:solidFill>
              </a:rPr>
              <a:t>SC5-13-2017: </a:t>
            </a:r>
            <a:r>
              <a:rPr lang="it-IT" dirty="0">
                <a:solidFill>
                  <a:srgbClr val="7030A0"/>
                </a:solidFill>
              </a:rPr>
              <a:t>Noi soluții pentru producția durabilă a materiilor </a:t>
            </a:r>
            <a:r>
              <a:rPr lang="it-IT" dirty="0" smtClean="0">
                <a:solidFill>
                  <a:srgbClr val="7030A0"/>
                </a:solidFill>
              </a:rPr>
              <a:t>prime </a:t>
            </a:r>
            <a:r>
              <a:rPr lang="en-US" sz="1600" b="0" i="1" dirty="0" err="1">
                <a:latin typeface="Times New Roman" panose="02020603050405020304" pitchFamily="18" charset="0"/>
                <a:cs typeface="Times New Roman" panose="02020603050405020304" pitchFamily="18" charset="0"/>
              </a:rPr>
              <a:t>Buget</a:t>
            </a:r>
            <a:r>
              <a:rPr lang="en-US" sz="1600" b="0" i="1" dirty="0">
                <a:latin typeface="Times New Roman" panose="02020603050405020304" pitchFamily="18" charset="0"/>
                <a:cs typeface="Times New Roman" panose="02020603050405020304" pitchFamily="18" charset="0"/>
              </a:rPr>
              <a:t> 10 M</a:t>
            </a:r>
            <a:r>
              <a:rPr lang="en-US" sz="1600" b="0" i="1" dirty="0" smtClean="0">
                <a:latin typeface="Times New Roman" panose="02020603050405020304" pitchFamily="18" charset="0"/>
                <a:cs typeface="Times New Roman" panose="02020603050405020304" pitchFamily="18" charset="0"/>
              </a:rPr>
              <a:t>€</a:t>
            </a:r>
            <a:endParaRPr lang="en-US" sz="1600" b="0" i="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p:txBody>
          <a:bodyPr/>
          <a:lstStyle/>
          <a:p>
            <a:r>
              <a:rPr lang="it-IT" dirty="0" smtClean="0">
                <a:latin typeface="Times New Roman" panose="02020603050405020304" pitchFamily="18" charset="0"/>
                <a:cs typeface="Times New Roman" panose="02020603050405020304" pitchFamily="18" charset="0"/>
              </a:rPr>
              <a:t>dezvolt</a:t>
            </a:r>
            <a:r>
              <a:rPr lang="ro-RO" dirty="0" smtClean="0">
                <a:latin typeface="Times New Roman" panose="02020603050405020304" pitchFamily="18" charset="0"/>
                <a:cs typeface="Times New Roman" panose="02020603050405020304" pitchFamily="18" charset="0"/>
              </a:rPr>
              <a:t>area</a:t>
            </a:r>
            <a:r>
              <a:rPr lang="it-IT" dirty="0" smtClean="0">
                <a:latin typeface="Times New Roman" panose="02020603050405020304" pitchFamily="18" charset="0"/>
                <a:cs typeface="Times New Roman" panose="02020603050405020304" pitchFamily="18" charset="0"/>
              </a:rPr>
              <a:t> tehnologii</a:t>
            </a:r>
            <a:r>
              <a:rPr lang="ro-RO" dirty="0" smtClean="0">
                <a:latin typeface="Times New Roman" panose="02020603050405020304" pitchFamily="18" charset="0"/>
                <a:cs typeface="Times New Roman" panose="02020603050405020304" pitchFamily="18" charset="0"/>
              </a:rPr>
              <a:t>lor</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de explorare ecologice noi și mai </a:t>
            </a:r>
            <a:r>
              <a:rPr lang="it-IT" dirty="0" smtClean="0">
                <a:latin typeface="Times New Roman" panose="02020603050405020304" pitchFamily="18" charset="0"/>
                <a:cs typeface="Times New Roman" panose="02020603050405020304" pitchFamily="18" charset="0"/>
              </a:rPr>
              <a:t>sensibile</a:t>
            </a:r>
            <a:r>
              <a:rPr lang="ro-RO"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capabile să identifice obiective de explorare detaliate pe </a:t>
            </a:r>
            <a:r>
              <a:rPr lang="it-IT" dirty="0" smtClean="0">
                <a:latin typeface="Times New Roman" panose="02020603050405020304" pitchFamily="18" charset="0"/>
                <a:cs typeface="Times New Roman" panose="02020603050405020304" pitchFamily="18" charset="0"/>
              </a:rPr>
              <a:t>teren </a:t>
            </a:r>
            <a:r>
              <a:rPr lang="it-IT" dirty="0">
                <a:latin typeface="Times New Roman" panose="02020603050405020304" pitchFamily="18" charset="0"/>
                <a:cs typeface="Times New Roman" panose="02020603050405020304" pitchFamily="18" charset="0"/>
              </a:rPr>
              <a:t>cu costuri mai </a:t>
            </a:r>
            <a:r>
              <a:rPr lang="it-IT" dirty="0" smtClean="0">
                <a:latin typeface="Times New Roman" panose="02020603050405020304" pitchFamily="18" charset="0"/>
                <a:cs typeface="Times New Roman" panose="02020603050405020304" pitchFamily="18" charset="0"/>
              </a:rPr>
              <a:t>mici</a:t>
            </a:r>
            <a:r>
              <a:rPr lang="ro-RO" dirty="0" smtClean="0">
                <a:latin typeface="Times New Roman" panose="02020603050405020304" pitchFamily="18" charset="0"/>
                <a:cs typeface="Times New Roman" panose="02020603050405020304" pitchFamily="18" charset="0"/>
              </a:rPr>
              <a:t>;</a:t>
            </a:r>
          </a:p>
          <a:p>
            <a:r>
              <a:rPr lang="it-IT" dirty="0" smtClean="0">
                <a:latin typeface="Times New Roman" panose="02020603050405020304" pitchFamily="18" charset="0"/>
                <a:cs typeface="Times New Roman" panose="02020603050405020304" pitchFamily="18" charset="0"/>
              </a:rPr>
              <a:t>includ</a:t>
            </a:r>
            <a:r>
              <a:rPr lang="ro-RO" dirty="0" smtClean="0">
                <a:latin typeface="Times New Roman" panose="02020603050405020304" pitchFamily="18" charset="0"/>
                <a:cs typeface="Times New Roman" panose="02020603050405020304" pitchFamily="18" charset="0"/>
              </a:rPr>
              <a:t>e</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participarea IMM-urilor </a:t>
            </a:r>
            <a:r>
              <a:rPr lang="it-IT" dirty="0" smtClean="0">
                <a:latin typeface="Times New Roman" panose="02020603050405020304" pitchFamily="18" charset="0"/>
                <a:cs typeface="Times New Roman" panose="02020603050405020304" pitchFamily="18" charset="0"/>
              </a:rPr>
              <a:t>(</a:t>
            </a:r>
            <a:r>
              <a:rPr lang="en-US" dirty="0"/>
              <a:t>TRL: </a:t>
            </a:r>
            <a:r>
              <a:rPr lang="en-US" dirty="0" smtClean="0"/>
              <a:t>4-5) </a:t>
            </a:r>
            <a:r>
              <a:rPr lang="it-IT" dirty="0" smtClean="0">
                <a:latin typeface="Times New Roman" panose="02020603050405020304" pitchFamily="18" charset="0"/>
                <a:cs typeface="Times New Roman" panose="02020603050405020304" pitchFamily="18" charset="0"/>
              </a:rPr>
              <a:t>orientate </a:t>
            </a:r>
            <a:r>
              <a:rPr lang="it-IT" dirty="0">
                <a:latin typeface="Times New Roman" panose="02020603050405020304" pitchFamily="18" charset="0"/>
                <a:cs typeface="Times New Roman" panose="02020603050405020304" pitchFamily="18" charset="0"/>
              </a:rPr>
              <a:t>spre </a:t>
            </a:r>
            <a:r>
              <a:rPr lang="it-IT" dirty="0" smtClean="0">
                <a:latin typeface="Times New Roman" panose="02020603050405020304" pitchFamily="18" charset="0"/>
                <a:cs typeface="Times New Roman" panose="02020603050405020304" pitchFamily="18" charset="0"/>
              </a:rPr>
              <a:t>tehnologie</a:t>
            </a:r>
            <a:r>
              <a:rPr lang="ro-RO" dirty="0" smtClean="0">
                <a:latin typeface="Times New Roman" panose="02020603050405020304" pitchFamily="18" charset="0"/>
                <a:cs typeface="Times New Roman" panose="02020603050405020304" pitchFamily="18" charset="0"/>
              </a:rPr>
              <a:t>.</a:t>
            </a:r>
          </a:p>
          <a:p>
            <a:r>
              <a:rPr lang="ro-RO" sz="2000" i="1" dirty="0" smtClean="0">
                <a:latin typeface="Times New Roman" panose="02020603050405020304" pitchFamily="18" charset="0"/>
                <a:cs typeface="Times New Roman" panose="02020603050405020304" pitchFamily="18" charset="0"/>
              </a:rPr>
              <a:t>Acțiune de cercetare și inovare</a:t>
            </a:r>
            <a:endParaRPr lang="en-US" sz="2000" i="1" dirty="0" smtClean="0">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a:xfrm>
            <a:off x="4645025" y="1052737"/>
            <a:ext cx="4041775" cy="936104"/>
          </a:xfrm>
        </p:spPr>
        <p:txBody>
          <a:bodyPr/>
          <a:lstStyle/>
          <a:p>
            <a:r>
              <a:rPr lang="ro-RO" dirty="0" smtClean="0">
                <a:solidFill>
                  <a:srgbClr val="7030A0"/>
                </a:solidFill>
                <a:latin typeface="Times New Roman" panose="02020603050405020304" pitchFamily="18" charset="0"/>
                <a:cs typeface="Times New Roman" panose="02020603050405020304" pitchFamily="18" charset="0"/>
              </a:rPr>
              <a:t>SC5-14-2017: Materii prime, acțiuni inovatoare</a:t>
            </a:r>
            <a:r>
              <a:rPr lang="en-US" dirty="0" smtClean="0">
                <a:solidFill>
                  <a:srgbClr val="7030A0"/>
                </a:solidFill>
                <a:latin typeface="Times New Roman" panose="02020603050405020304" pitchFamily="18" charset="0"/>
                <a:cs typeface="Times New Roman" panose="02020603050405020304" pitchFamily="18" charset="0"/>
              </a:rPr>
              <a:t> </a:t>
            </a:r>
            <a:r>
              <a:rPr lang="en-US" sz="1600" b="0" i="1" dirty="0" err="1">
                <a:latin typeface="Times New Roman" panose="02020603050405020304" pitchFamily="18" charset="0"/>
                <a:cs typeface="Times New Roman" panose="02020603050405020304" pitchFamily="18" charset="0"/>
              </a:rPr>
              <a:t>Buget</a:t>
            </a:r>
            <a:r>
              <a:rPr lang="en-US" sz="1600" b="0" i="1" dirty="0">
                <a:latin typeface="Times New Roman" panose="02020603050405020304" pitchFamily="18" charset="0"/>
                <a:cs typeface="Times New Roman" panose="02020603050405020304" pitchFamily="18" charset="0"/>
              </a:rPr>
              <a:t> 56 M</a:t>
            </a:r>
            <a:r>
              <a:rPr lang="en-US" sz="1600" b="0" i="1" dirty="0" smtClean="0">
                <a:latin typeface="Times New Roman" panose="02020603050405020304" pitchFamily="18" charset="0"/>
                <a:cs typeface="Times New Roman" panose="02020603050405020304" pitchFamily="18" charset="0"/>
              </a:rPr>
              <a:t>€</a:t>
            </a:r>
            <a:endParaRPr lang="en-US" sz="1600" b="0" i="1"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sz="quarter" idx="4"/>
          </p:nvPr>
        </p:nvSpPr>
        <p:spPr>
          <a:xfrm>
            <a:off x="4644008" y="1844824"/>
            <a:ext cx="4041775" cy="4137323"/>
          </a:xfrm>
        </p:spPr>
        <p:txBody>
          <a:bodyPr/>
          <a:lstStyle/>
          <a:p>
            <a:pPr marL="0" indent="0">
              <a:buNone/>
            </a:pPr>
            <a:r>
              <a:rPr lang="ro-RO" dirty="0" smtClean="0">
                <a:latin typeface="Times New Roman" panose="02020603050405020304" pitchFamily="18" charset="0"/>
                <a:cs typeface="Times New Roman" panose="02020603050405020304" pitchFamily="18" charset="0"/>
              </a:rPr>
              <a:t>b) </a:t>
            </a:r>
            <a:r>
              <a:rPr lang="vi-VN" dirty="0" smtClean="0">
                <a:latin typeface="Times New Roman" panose="02020603050405020304" pitchFamily="18" charset="0"/>
                <a:cs typeface="Times New Roman" panose="02020603050405020304" pitchFamily="18" charset="0"/>
              </a:rPr>
              <a:t>Prelucrare </a:t>
            </a:r>
            <a:r>
              <a:rPr lang="ro-RO" dirty="0" smtClean="0">
                <a:latin typeface="Times New Roman" panose="02020603050405020304" pitchFamily="18" charset="0"/>
                <a:cs typeface="Times New Roman" panose="02020603050405020304" pitchFamily="18" charset="0"/>
              </a:rPr>
              <a:t>materiilor prime </a:t>
            </a:r>
            <a:r>
              <a:rPr lang="vi-VN" dirty="0" smtClean="0">
                <a:latin typeface="Times New Roman" panose="02020603050405020304" pitchFamily="18" charset="0"/>
                <a:cs typeface="Times New Roman" panose="02020603050405020304" pitchFamily="18" charset="0"/>
              </a:rPr>
              <a:t>de </a:t>
            </a:r>
            <a:r>
              <a:rPr lang="vi-VN" dirty="0">
                <a:latin typeface="Times New Roman" panose="02020603050405020304" pitchFamily="18" charset="0"/>
                <a:cs typeface="Times New Roman" panose="02020603050405020304" pitchFamily="18" charset="0"/>
              </a:rPr>
              <a:t>calitate </a:t>
            </a:r>
            <a:r>
              <a:rPr lang="vi-VN" dirty="0" smtClean="0">
                <a:latin typeface="Times New Roman" panose="02020603050405020304" pitchFamily="18" charset="0"/>
                <a:cs typeface="Times New Roman" panose="02020603050405020304" pitchFamily="18" charset="0"/>
              </a:rPr>
              <a:t>inferioară</a:t>
            </a:r>
            <a:endParaRPr lang="ro-RO" dirty="0" smtClean="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demonstr</a:t>
            </a:r>
            <a:r>
              <a:rPr lang="ro-RO" dirty="0" smtClean="0">
                <a:latin typeface="Times New Roman" panose="02020603050405020304" pitchFamily="18" charset="0"/>
                <a:cs typeface="Times New Roman" panose="02020603050405020304" pitchFamily="18" charset="0"/>
              </a:rPr>
              <a:t>area</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noile sisteme de integrare a tehnologiilor de prelucrare </a:t>
            </a:r>
            <a:r>
              <a:rPr lang="vi-VN" dirty="0" smtClean="0">
                <a:latin typeface="Times New Roman" panose="02020603050405020304" pitchFamily="18" charset="0"/>
                <a:cs typeface="Times New Roman" panose="02020603050405020304" pitchFamily="18" charset="0"/>
              </a:rPr>
              <a:t>pentru </a:t>
            </a:r>
            <a:r>
              <a:rPr lang="vi-VN" dirty="0">
                <a:latin typeface="Times New Roman" panose="02020603050405020304" pitchFamily="18" charset="0"/>
                <a:cs typeface="Times New Roman" panose="02020603050405020304" pitchFamily="18" charset="0"/>
              </a:rPr>
              <a:t>o mai bună valorificare a mineralelor </a:t>
            </a:r>
            <a:endParaRPr lang="ro-RO" dirty="0" smtClean="0">
              <a:latin typeface="Times New Roman" panose="02020603050405020304" pitchFamily="18" charset="0"/>
              <a:cs typeface="Times New Roman" panose="02020603050405020304" pitchFamily="18" charset="0"/>
            </a:endParaRPr>
          </a:p>
          <a:p>
            <a:pPr marL="0" indent="0">
              <a:buNone/>
            </a:pPr>
            <a:r>
              <a:rPr lang="ro-RO" dirty="0" smtClean="0">
                <a:latin typeface="Times New Roman" panose="02020603050405020304" pitchFamily="18" charset="0"/>
                <a:cs typeface="Times New Roman" panose="02020603050405020304" pitchFamily="18" charset="0"/>
              </a:rPr>
              <a:t>c) Procese metalurgice durabile</a:t>
            </a:r>
          </a:p>
          <a:p>
            <a:pPr marL="0" indent="0">
              <a:buNone/>
            </a:pPr>
            <a:r>
              <a:rPr lang="en-US" dirty="0" err="1" smtClean="0">
                <a:latin typeface="Times New Roman" panose="02020603050405020304" pitchFamily="18" charset="0"/>
                <a:cs typeface="Times New Roman" panose="02020603050405020304" pitchFamily="18" charset="0"/>
              </a:rPr>
              <a:t>dezvolt</a:t>
            </a:r>
            <a:r>
              <a:rPr lang="ro-RO" dirty="0" smtClean="0">
                <a:latin typeface="Times New Roman" panose="02020603050405020304" pitchFamily="18" charset="0"/>
                <a:cs typeface="Times New Roman" panose="02020603050405020304" pitchFamily="18" charset="0"/>
              </a:rPr>
              <a:t>area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sisteme</a:t>
            </a:r>
            <a:r>
              <a:rPr lang="ro-RO" dirty="0" smtClean="0">
                <a:latin typeface="Times New Roman" panose="02020603050405020304" pitchFamily="18" charset="0"/>
                <a:cs typeface="Times New Roman" panose="02020603050405020304" pitchFamily="18" charset="0"/>
              </a:rPr>
              <a:t>lor</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metalurgice</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inovatoare</a:t>
            </a:r>
            <a:endParaRPr lang="ro-RO" dirty="0" smtClean="0">
              <a:latin typeface="Times New Roman" panose="02020603050405020304" pitchFamily="18" charset="0"/>
              <a:cs typeface="Times New Roman" panose="02020603050405020304" pitchFamily="18" charset="0"/>
            </a:endParaRPr>
          </a:p>
          <a:p>
            <a:r>
              <a:rPr lang="ro-RO" sz="2000" i="1" dirty="0" smtClean="0">
                <a:latin typeface="Times New Roman" panose="02020603050405020304" pitchFamily="18" charset="0"/>
                <a:cs typeface="Times New Roman" panose="02020603050405020304" pitchFamily="18" charset="0"/>
              </a:rPr>
              <a:t>Acțiuni de inovare</a:t>
            </a:r>
            <a:endParaRPr lang="en-US" sz="2000" i="1" dirty="0" smtClean="0">
              <a:latin typeface="Times New Roman" panose="02020603050405020304" pitchFamily="18" charset="0"/>
              <a:cs typeface="Times New Roman" panose="02020603050405020304" pitchFamily="18" charset="0"/>
            </a:endParaRPr>
          </a:p>
        </p:txBody>
      </p:sp>
      <p:sp>
        <p:nvSpPr>
          <p:cNvPr id="7" name="Загнутый угол 6"/>
          <p:cNvSpPr/>
          <p:nvPr/>
        </p:nvSpPr>
        <p:spPr>
          <a:xfrm>
            <a:off x="7884368" y="5350006"/>
            <a:ext cx="864096" cy="576064"/>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70%</a:t>
            </a:r>
            <a:endParaRPr lang="en-US" dirty="0"/>
          </a:p>
        </p:txBody>
      </p:sp>
      <p:sp>
        <p:nvSpPr>
          <p:cNvPr id="8" name="Загнутый угол 7"/>
          <p:cNvSpPr/>
          <p:nvPr/>
        </p:nvSpPr>
        <p:spPr>
          <a:xfrm>
            <a:off x="3656045" y="5061974"/>
            <a:ext cx="864096" cy="576064"/>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100%</a:t>
            </a:r>
            <a:endParaRPr lang="en-US" dirty="0"/>
          </a:p>
        </p:txBody>
      </p:sp>
    </p:spTree>
    <p:extLst>
      <p:ext uri="{BB962C8B-B14F-4D97-AF65-F5344CB8AC3E}">
        <p14:creationId xmlns:p14="http://schemas.microsoft.com/office/powerpoint/2010/main" val="1655727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692696"/>
            <a:ext cx="4040188" cy="1482179"/>
          </a:xfrm>
        </p:spPr>
        <p:txBody>
          <a:bodyPr/>
          <a:lstStyle/>
          <a:p>
            <a:r>
              <a:rPr lang="en-US" spc="-5" dirty="0" smtClean="0">
                <a:solidFill>
                  <a:srgbClr val="7030A0"/>
                </a:solidFill>
              </a:rPr>
              <a:t>SC5-15-2017</a:t>
            </a:r>
            <a:r>
              <a:rPr lang="en-US" spc="-5" dirty="0">
                <a:solidFill>
                  <a:srgbClr val="7030A0"/>
                </a:solidFill>
              </a:rPr>
              <a:t>: </a:t>
            </a:r>
            <a:r>
              <a:rPr lang="ro-RO" spc="-5" dirty="0">
                <a:solidFill>
                  <a:srgbClr val="7030A0"/>
                </a:solidFill>
              </a:rPr>
              <a:t>Acţiuni de suport a politicilor materiilor </a:t>
            </a:r>
            <a:r>
              <a:rPr lang="ro-RO" spc="-5" dirty="0" smtClean="0">
                <a:solidFill>
                  <a:srgbClr val="7030A0"/>
                </a:solidFill>
              </a:rPr>
              <a:t>prime</a:t>
            </a:r>
            <a:r>
              <a:rPr lang="en-US" spc="-5" dirty="0" smtClean="0">
                <a:solidFill>
                  <a:srgbClr val="7030A0"/>
                </a:solidFill>
              </a:rPr>
              <a:t> </a:t>
            </a:r>
            <a:r>
              <a:rPr lang="en-US" b="0" i="1" dirty="0" err="1">
                <a:latin typeface="Times New Roman" panose="02020603050405020304" pitchFamily="18" charset="0"/>
                <a:cs typeface="Times New Roman" panose="02020603050405020304" pitchFamily="18" charset="0"/>
              </a:rPr>
              <a:t>Buget</a:t>
            </a:r>
            <a:r>
              <a:rPr lang="en-US" b="0" i="1" dirty="0">
                <a:latin typeface="Times New Roman" panose="02020603050405020304" pitchFamily="18" charset="0"/>
                <a:cs typeface="Times New Roman" panose="02020603050405020304" pitchFamily="18" charset="0"/>
              </a:rPr>
              <a:t> 10 M</a:t>
            </a:r>
            <a:r>
              <a:rPr lang="en-US" b="0" i="1" dirty="0" smtClean="0">
                <a:latin typeface="Times New Roman" panose="02020603050405020304" pitchFamily="18" charset="0"/>
                <a:cs typeface="Times New Roman" panose="02020603050405020304" pitchFamily="18" charset="0"/>
              </a:rPr>
              <a:t>€</a:t>
            </a:r>
            <a:endParaRPr lang="en-US" b="0" i="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457200" y="2174875"/>
            <a:ext cx="4040188" cy="3774405"/>
          </a:xfrm>
        </p:spPr>
        <p:txBody>
          <a:bodyPr/>
          <a:lstStyle/>
          <a:p>
            <a:pPr marL="0" indent="0">
              <a:spcBef>
                <a:spcPts val="295"/>
              </a:spcBef>
              <a:buNone/>
            </a:pPr>
            <a:r>
              <a:rPr lang="en-US" sz="2000" dirty="0" smtClean="0">
                <a:latin typeface="Times New Roman" panose="02020603050405020304" pitchFamily="18" charset="0"/>
                <a:cs typeface="Times New Roman" panose="02020603050405020304" pitchFamily="18" charset="0"/>
              </a:rPr>
              <a:t>b) </a:t>
            </a:r>
            <a:r>
              <a:rPr lang="en-US" sz="2000" dirty="0" err="1" smtClean="0">
                <a:latin typeface="Times New Roman" panose="02020603050405020304" pitchFamily="18" charset="0"/>
                <a:cs typeface="Times New Roman" panose="02020603050405020304" pitchFamily="18" charset="0"/>
              </a:rPr>
              <a:t>Bune</a:t>
            </a:r>
            <a:r>
              <a:rPr lang="ro-RO" sz="2000" dirty="0" smtClean="0">
                <a:latin typeface="Times New Roman" panose="02020603050405020304" pitchFamily="18" charset="0"/>
                <a:cs typeface="Times New Roman" panose="02020603050405020304" pitchFamily="18" charset="0"/>
              </a:rPr>
              <a:t>le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practici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în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sistemele</a:t>
            </a:r>
            <a:r>
              <a:rPr lang="en-US" sz="2000" dirty="0" smtClean="0">
                <a:latin typeface="Times New Roman" panose="02020603050405020304" pitchFamily="18" charset="0"/>
                <a:cs typeface="Times New Roman" panose="02020603050405020304" pitchFamily="18" charset="0"/>
              </a:rPr>
              <a:t> de </a:t>
            </a:r>
            <a:r>
              <a:rPr lang="en-US" sz="2000" dirty="0" err="1" smtClean="0">
                <a:latin typeface="Times New Roman" panose="02020603050405020304" pitchFamily="18" charset="0"/>
                <a:cs typeface="Times New Roman" panose="02020603050405020304" pitchFamily="18" charset="0"/>
              </a:rPr>
              <a:t>colectare</a:t>
            </a:r>
            <a:r>
              <a:rPr lang="en-US" sz="2000" dirty="0" smtClean="0">
                <a:latin typeface="Times New Roman" panose="02020603050405020304" pitchFamily="18" charset="0"/>
                <a:cs typeface="Times New Roman" panose="02020603050405020304" pitchFamily="18" charset="0"/>
              </a:rPr>
              <a:t> a </a:t>
            </a:r>
            <a:r>
              <a:rPr lang="en-US" sz="2000" dirty="0" err="1" smtClean="0">
                <a:latin typeface="Times New Roman" panose="02020603050405020304" pitchFamily="18" charset="0"/>
                <a:cs typeface="Times New Roman" panose="02020603050405020304" pitchFamily="18" charset="0"/>
              </a:rPr>
              <a:t>deșeurilor</a:t>
            </a:r>
            <a:r>
              <a:rPr lang="ro-RO" sz="2000" dirty="0" smtClean="0">
                <a:latin typeface="Times New Roman" panose="02020603050405020304" pitchFamily="18" charset="0"/>
                <a:cs typeface="Times New Roman" panose="02020603050405020304" pitchFamily="18" charset="0"/>
              </a:rPr>
              <a:t> </a:t>
            </a:r>
          </a:p>
          <a:p>
            <a:pPr marL="0" indent="0">
              <a:spcBef>
                <a:spcPts val="295"/>
              </a:spcBef>
              <a:buNone/>
            </a:pPr>
            <a:r>
              <a:rPr lang="en-US" sz="2000" dirty="0" smtClean="0">
                <a:latin typeface="Times New Roman" panose="02020603050405020304" pitchFamily="18" charset="0"/>
                <a:cs typeface="Times New Roman" panose="02020603050405020304" pitchFamily="18" charset="0"/>
              </a:rPr>
              <a:t>c) </a:t>
            </a:r>
            <a:r>
              <a:rPr lang="en-US" sz="2000" dirty="0" err="1" smtClean="0">
                <a:latin typeface="Times New Roman" panose="02020603050405020304" pitchFamily="18" charset="0"/>
                <a:cs typeface="Times New Roman" panose="02020603050405020304" pitchFamily="18" charset="0"/>
              </a:rPr>
              <a:t>Optimizarea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colect</a:t>
            </a:r>
            <a:r>
              <a:rPr lang="ro-RO" sz="2000" dirty="0" smtClean="0">
                <a:latin typeface="Times New Roman" panose="02020603050405020304" pitchFamily="18" charset="0"/>
                <a:cs typeface="Times New Roman" panose="02020603050405020304" pitchFamily="18" charset="0"/>
              </a:rPr>
              <a:t>ării</a:t>
            </a:r>
            <a:r>
              <a:rPr lang="en-US" sz="2000" dirty="0" smtClean="0">
                <a:latin typeface="Times New Roman" panose="02020603050405020304" pitchFamily="18" charset="0"/>
                <a:cs typeface="Times New Roman" panose="02020603050405020304" pitchFamily="18" charset="0"/>
              </a:rPr>
              <a:t> de date </a:t>
            </a:r>
            <a:r>
              <a:rPr lang="ro-RO" sz="2000" dirty="0" smtClean="0">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materii</a:t>
            </a:r>
            <a:r>
              <a:rPr lang="ro-RO" sz="2000" dirty="0" smtClean="0">
                <a:latin typeface="Times New Roman" panose="02020603050405020304" pitchFamily="18" charset="0"/>
                <a:cs typeface="Times New Roman" panose="02020603050405020304" pitchFamily="18" charset="0"/>
              </a:rPr>
              <a:t>lor</a:t>
            </a:r>
            <a:r>
              <a:rPr lang="en-US" sz="2000" dirty="0" smtClean="0">
                <a:latin typeface="Times New Roman" panose="02020603050405020304" pitchFamily="18" charset="0"/>
                <a:cs typeface="Times New Roman" panose="02020603050405020304" pitchFamily="18" charset="0"/>
              </a:rPr>
              <a:t> prime </a:t>
            </a:r>
            <a:r>
              <a:rPr lang="en-US" sz="2000" dirty="0" err="1" smtClean="0">
                <a:latin typeface="Times New Roman" panose="02020603050405020304" pitchFamily="18" charset="0"/>
                <a:cs typeface="Times New Roman" panose="02020603050405020304" pitchFamily="18" charset="0"/>
              </a:rPr>
              <a:t>în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statele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membre</a:t>
            </a:r>
            <a:r>
              <a:rPr lang="en-US" sz="2000" dirty="0" smtClean="0">
                <a:latin typeface="Times New Roman" panose="02020603050405020304" pitchFamily="18" charset="0"/>
                <a:cs typeface="Times New Roman" panose="02020603050405020304" pitchFamily="18" charset="0"/>
              </a:rPr>
              <a:t> </a:t>
            </a:r>
            <a:endParaRPr lang="ro-RO" sz="2000" dirty="0" smtClean="0">
              <a:latin typeface="Times New Roman" panose="02020603050405020304" pitchFamily="18" charset="0"/>
              <a:cs typeface="Times New Roman" panose="02020603050405020304" pitchFamily="18" charset="0"/>
            </a:endParaRPr>
          </a:p>
          <a:p>
            <a:pPr marL="0" indent="0">
              <a:spcBef>
                <a:spcPts val="295"/>
              </a:spcBef>
              <a:buNone/>
            </a:pPr>
            <a:r>
              <a:rPr lang="en-US" sz="2000" dirty="0" smtClean="0">
                <a:latin typeface="Times New Roman" panose="02020603050405020304" pitchFamily="18" charset="0"/>
                <a:cs typeface="Times New Roman" panose="02020603050405020304" pitchFamily="18" charset="0"/>
              </a:rPr>
              <a:t>d)</a:t>
            </a:r>
            <a:r>
              <a:rPr lang="ro-RO" sz="2000" dirty="0" smtClean="0">
                <a:latin typeface="Times New Roman" panose="02020603050405020304" pitchFamily="18" charset="0"/>
                <a:cs typeface="Times New Roman" panose="02020603050405020304" pitchFamily="18" charset="0"/>
              </a:rPr>
              <a:t> Corelarea politicilor de planificare a utilizării terenurilor la politicile naţionale</a:t>
            </a:r>
            <a:endParaRPr lang="en-US" sz="2000" spc="-5" dirty="0" smtClean="0">
              <a:latin typeface="Times New Roman" panose="02020603050405020304" pitchFamily="18" charset="0"/>
              <a:cs typeface="Times New Roman" panose="02020603050405020304" pitchFamily="18" charset="0"/>
            </a:endParaRPr>
          </a:p>
          <a:p>
            <a:pPr marL="0" indent="0">
              <a:spcBef>
                <a:spcPts val="295"/>
              </a:spcBef>
              <a:buNone/>
              <a:defRPr/>
            </a:pPr>
            <a:r>
              <a:rPr lang="en-US" sz="2000" dirty="0" smtClean="0">
                <a:latin typeface="Times New Roman" panose="02020603050405020304" pitchFamily="18" charset="0"/>
                <a:cs typeface="Times New Roman" panose="02020603050405020304" pitchFamily="18" charset="0"/>
              </a:rPr>
              <a:t>e) </a:t>
            </a:r>
            <a:r>
              <a:rPr lang="it-IT" sz="2000" dirty="0" smtClean="0">
                <a:latin typeface="Times New Roman" panose="02020603050405020304" pitchFamily="18" charset="0"/>
                <a:cs typeface="Times New Roman" panose="02020603050405020304" pitchFamily="18" charset="0"/>
              </a:rPr>
              <a:t>Rețea UE a regiunilor miniere și metalurgie</a:t>
            </a:r>
            <a:r>
              <a:rPr lang="ro-RO" sz="2000" dirty="0" smtClean="0">
                <a:latin typeface="Times New Roman" panose="02020603050405020304" pitchFamily="18" charset="0"/>
                <a:cs typeface="Times New Roman" panose="02020603050405020304" pitchFamily="18" charset="0"/>
              </a:rPr>
              <a:t> </a:t>
            </a:r>
          </a:p>
          <a:p>
            <a:pPr marL="0" indent="0">
              <a:spcBef>
                <a:spcPts val="295"/>
              </a:spcBef>
              <a:buNone/>
              <a:defRPr/>
            </a:pPr>
            <a:r>
              <a:rPr lang="en-US" sz="2000" dirty="0" smtClean="0">
                <a:latin typeface="Times New Roman" panose="02020603050405020304" pitchFamily="18" charset="0"/>
                <a:cs typeface="Times New Roman" panose="02020603050405020304" pitchFamily="18" charset="0"/>
              </a:rPr>
              <a:t>f) </a:t>
            </a:r>
            <a:r>
              <a:rPr lang="en-US" sz="2000" dirty="0" err="1" smtClean="0">
                <a:latin typeface="Times New Roman" panose="02020603050405020304" pitchFamily="18" charset="0"/>
                <a:cs typeface="Times New Roman" panose="02020603050405020304" pitchFamily="18" charset="0"/>
              </a:rPr>
              <a:t>Rețea</a:t>
            </a:r>
            <a:r>
              <a:rPr lang="en-US" sz="2000" dirty="0" smtClean="0">
                <a:latin typeface="Times New Roman" panose="02020603050405020304" pitchFamily="18" charset="0"/>
                <a:cs typeface="Times New Roman" panose="02020603050405020304" pitchFamily="18" charset="0"/>
              </a:rPr>
              <a:t> UE de </a:t>
            </a:r>
            <a:r>
              <a:rPr lang="en-US" sz="2000" dirty="0" err="1" smtClean="0">
                <a:latin typeface="Times New Roman" panose="02020603050405020304" pitchFamily="18" charset="0"/>
                <a:cs typeface="Times New Roman" panose="02020603050405020304" pitchFamily="18" charset="0"/>
              </a:rPr>
              <a:t>regiuni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privind</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mobilizarea</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pădurilor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durabil</a:t>
            </a:r>
            <a:r>
              <a:rPr lang="ro-RO" sz="2000" dirty="0" smtClean="0">
                <a:latin typeface="Times New Roman" panose="02020603050405020304" pitchFamily="18" charset="0"/>
                <a:cs typeface="Times New Roman" panose="02020603050405020304" pitchFamily="18" charset="0"/>
              </a:rPr>
              <a:t>e (suplinirea pădurilor)</a:t>
            </a:r>
            <a:endParaRPr lang="en-US" sz="2000" dirty="0" smtClean="0">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a:xfrm>
            <a:off x="4645025" y="764705"/>
            <a:ext cx="4041775" cy="864095"/>
          </a:xfrm>
        </p:spPr>
        <p:txBody>
          <a:bodyPr/>
          <a:lstStyle/>
          <a:p>
            <a:r>
              <a:rPr lang="en-US" spc="-5" dirty="0" smtClean="0">
                <a:solidFill>
                  <a:srgbClr val="7030A0"/>
                </a:solidFill>
              </a:rPr>
              <a:t>SC5-1</a:t>
            </a:r>
            <a:r>
              <a:rPr lang="ro-RO" spc="-5" dirty="0" smtClean="0">
                <a:solidFill>
                  <a:srgbClr val="7030A0"/>
                </a:solidFill>
              </a:rPr>
              <a:t>6</a:t>
            </a:r>
            <a:r>
              <a:rPr lang="en-US" spc="-5" dirty="0" smtClean="0">
                <a:solidFill>
                  <a:srgbClr val="7030A0"/>
                </a:solidFill>
              </a:rPr>
              <a:t>-2017:</a:t>
            </a:r>
            <a:r>
              <a:rPr lang="ro-RO" spc="-5" dirty="0" smtClean="0">
                <a:solidFill>
                  <a:srgbClr val="7030A0"/>
                </a:solidFill>
              </a:rPr>
              <a:t> Materii prime, cooperare internațională</a:t>
            </a:r>
            <a:endParaRPr lang="en-US" dirty="0"/>
          </a:p>
        </p:txBody>
      </p:sp>
      <p:sp>
        <p:nvSpPr>
          <p:cNvPr id="6" name="Объект 5"/>
          <p:cNvSpPr>
            <a:spLocks noGrp="1"/>
          </p:cNvSpPr>
          <p:nvPr>
            <p:ph sz="quarter" idx="4"/>
          </p:nvPr>
        </p:nvSpPr>
        <p:spPr>
          <a:xfrm>
            <a:off x="4645025" y="2060849"/>
            <a:ext cx="4041775" cy="3672408"/>
          </a:xfrm>
        </p:spPr>
        <p:txBody>
          <a:bodyPr/>
          <a:lstStyle/>
          <a:p>
            <a:r>
              <a:rPr lang="vi-VN" sz="2000" dirty="0" smtClean="0">
                <a:latin typeface="Times New Roman" panose="02020603050405020304" pitchFamily="18" charset="0"/>
                <a:cs typeface="Times New Roman" panose="02020603050405020304" pitchFamily="18" charset="0"/>
              </a:rPr>
              <a:t>rețea internațională de durată a centrelor de formare pentru profesioniști</a:t>
            </a:r>
            <a:r>
              <a:rPr lang="ro-RO" sz="2000" dirty="0" smtClean="0">
                <a:latin typeface="Times New Roman" panose="02020603050405020304" pitchFamily="18" charset="0"/>
                <a:cs typeface="Times New Roman" panose="02020603050405020304" pitchFamily="18" charset="0"/>
              </a:rPr>
              <a:t>;</a:t>
            </a:r>
          </a:p>
          <a:p>
            <a:r>
              <a:rPr lang="vi-VN" sz="2000" dirty="0" smtClean="0">
                <a:latin typeface="Times New Roman" panose="02020603050405020304" pitchFamily="18" charset="0"/>
                <a:cs typeface="Times New Roman" panose="02020603050405020304" pitchFamily="18" charset="0"/>
              </a:rPr>
              <a:t>îmbunătățirea abilităților și cunoștințelor</a:t>
            </a:r>
            <a:r>
              <a:rPr lang="ro-RO" sz="2000" dirty="0" smtClean="0">
                <a:latin typeface="Times New Roman" panose="02020603050405020304" pitchFamily="18" charset="0"/>
                <a:cs typeface="Times New Roman" panose="02020603050405020304" pitchFamily="18" charset="0"/>
              </a:rPr>
              <a:t>;</a:t>
            </a:r>
          </a:p>
          <a:p>
            <a:r>
              <a:rPr lang="ro-RO" sz="2000" dirty="0" smtClean="0">
                <a:latin typeface="Times New Roman" panose="02020603050405020304" pitchFamily="18" charset="0"/>
                <a:cs typeface="Times New Roman" panose="02020603050405020304" pitchFamily="18" charset="0"/>
              </a:rPr>
              <a:t>s</a:t>
            </a:r>
            <a:r>
              <a:rPr lang="vi-VN" sz="2000" dirty="0" smtClean="0">
                <a:latin typeface="Times New Roman" panose="02020603050405020304" pitchFamily="18" charset="0"/>
                <a:cs typeface="Times New Roman" panose="02020603050405020304" pitchFamily="18" charset="0"/>
              </a:rPr>
              <a:t>tabil</a:t>
            </a:r>
            <a:r>
              <a:rPr lang="ro-RO" sz="2000" dirty="0" smtClean="0">
                <a:latin typeface="Times New Roman" panose="02020603050405020304" pitchFamily="18" charset="0"/>
                <a:cs typeface="Times New Roman" panose="02020603050405020304" pitchFamily="18" charset="0"/>
              </a:rPr>
              <a:t>irea </a:t>
            </a:r>
            <a:r>
              <a:rPr lang="vi-VN" sz="2000" dirty="0" smtClean="0">
                <a:latin typeface="Times New Roman" panose="02020603050405020304" pitchFamily="18" charset="0"/>
                <a:cs typeface="Times New Roman" panose="02020603050405020304" pitchFamily="18" charset="0"/>
              </a:rPr>
              <a:t>programe</a:t>
            </a:r>
            <a:r>
              <a:rPr lang="ro-RO" sz="2000" dirty="0" smtClean="0">
                <a:latin typeface="Times New Roman" panose="02020603050405020304" pitchFamily="18" charset="0"/>
                <a:cs typeface="Times New Roman" panose="02020603050405020304" pitchFamily="18" charset="0"/>
              </a:rPr>
              <a:t>lor</a:t>
            </a:r>
            <a:r>
              <a:rPr lang="vi-VN" sz="2000" dirty="0" smtClean="0">
                <a:latin typeface="Times New Roman" panose="02020603050405020304" pitchFamily="18" charset="0"/>
                <a:cs typeface="Times New Roman" panose="02020603050405020304" pitchFamily="18" charset="0"/>
              </a:rPr>
              <a:t> comune de formare în sectoarele de materii prime.</a:t>
            </a:r>
            <a:endParaRPr lang="ro-RO" sz="2000" dirty="0" smtClean="0">
              <a:latin typeface="Times New Roman" panose="02020603050405020304" pitchFamily="18" charset="0"/>
              <a:cs typeface="Times New Roman" panose="02020603050405020304" pitchFamily="18" charset="0"/>
            </a:endParaRPr>
          </a:p>
          <a:p>
            <a:endParaRPr lang="ro-RO" sz="2000" dirty="0">
              <a:latin typeface="Times New Roman" panose="02020603050405020304" pitchFamily="18" charset="0"/>
              <a:cs typeface="Times New Roman" panose="02020603050405020304" pitchFamily="18" charset="0"/>
            </a:endParaRPr>
          </a:p>
          <a:p>
            <a:r>
              <a:rPr lang="ro-RO" sz="2000" i="1" dirty="0" smtClean="0">
                <a:latin typeface="Times New Roman" panose="02020603050405020304" pitchFamily="18" charset="0"/>
                <a:cs typeface="Times New Roman" panose="02020603050405020304" pitchFamily="18" charset="0"/>
              </a:rPr>
              <a:t>Acțiuni de </a:t>
            </a:r>
            <a:r>
              <a:rPr lang="ro-RO" sz="2000" i="1" dirty="0">
                <a:latin typeface="Times New Roman" panose="02020603050405020304" pitchFamily="18" charset="0"/>
                <a:cs typeface="Times New Roman" panose="02020603050405020304" pitchFamily="18" charset="0"/>
              </a:rPr>
              <a:t>coordonare și </a:t>
            </a:r>
            <a:r>
              <a:rPr lang="ro-RO" sz="2000" i="1" dirty="0" smtClean="0">
                <a:latin typeface="Times New Roman" panose="02020603050405020304" pitchFamily="18" charset="0"/>
                <a:cs typeface="Times New Roman" panose="02020603050405020304" pitchFamily="18" charset="0"/>
              </a:rPr>
              <a:t>suport</a:t>
            </a:r>
            <a:endParaRPr lang="en-US" sz="2000" i="1" dirty="0">
              <a:latin typeface="Times New Roman" panose="02020603050405020304" pitchFamily="18" charset="0"/>
              <a:cs typeface="Times New Roman" panose="02020603050405020304" pitchFamily="18" charset="0"/>
            </a:endParaRPr>
          </a:p>
        </p:txBody>
      </p:sp>
      <p:sp>
        <p:nvSpPr>
          <p:cNvPr id="7" name="Загнутый угол 6"/>
          <p:cNvSpPr/>
          <p:nvPr/>
        </p:nvSpPr>
        <p:spPr>
          <a:xfrm>
            <a:off x="8029241" y="5409819"/>
            <a:ext cx="864096" cy="576064"/>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100%</a:t>
            </a:r>
            <a:endParaRPr lang="en-US" dirty="0"/>
          </a:p>
        </p:txBody>
      </p:sp>
    </p:spTree>
    <p:extLst>
      <p:ext uri="{BB962C8B-B14F-4D97-AF65-F5344CB8AC3E}">
        <p14:creationId xmlns:p14="http://schemas.microsoft.com/office/powerpoint/2010/main" val="2611543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22999214"/>
              </p:ext>
            </p:extLst>
          </p:nvPr>
        </p:nvGraphicFramePr>
        <p:xfrm>
          <a:off x="755576" y="764704"/>
          <a:ext cx="792088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359542" y="686301"/>
            <a:ext cx="7056784" cy="461665"/>
          </a:xfrm>
          <a:prstGeom prst="rect">
            <a:avLst/>
          </a:prstGeom>
        </p:spPr>
        <p:txBody>
          <a:bodyPr wrap="square">
            <a:spAutoFit/>
          </a:bodyPr>
          <a:lstStyle/>
          <a:p>
            <a:pPr marL="2247900" lvl="0">
              <a:defRPr/>
            </a:pPr>
            <a:r>
              <a:rPr lang="ro-RO" sz="2400" b="1" kern="0" dirty="0">
                <a:solidFill>
                  <a:srgbClr val="333399"/>
                </a:solidFill>
                <a:latin typeface="Times New Roman" panose="02020603050405020304" pitchFamily="18" charset="0"/>
                <a:cs typeface="Times New Roman" panose="02020603050405020304" pitchFamily="18" charset="0"/>
              </a:rPr>
              <a:t>Mai multe informații:</a:t>
            </a:r>
            <a:endParaRPr lang="en-US" sz="2400" b="1" kern="0" dirty="0">
              <a:solidFill>
                <a:srgbClr val="33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850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6"/>
          <p:cNvSpPr>
            <a:spLocks noGrp="1"/>
          </p:cNvSpPr>
          <p:nvPr>
            <p:ph type="sldNum" sz="quarter" idx="12"/>
          </p:nvPr>
        </p:nvSpPr>
        <p:spPr>
          <a:xfrm>
            <a:off x="8590663" y="6041362"/>
            <a:ext cx="683339" cy="365125"/>
          </a:xfrm>
        </p:spPr>
        <p:txBody>
          <a:bodyPr/>
          <a:lstStyle/>
          <a:p>
            <a:fld id="{519954A3-9DFD-4C44-94BA-B95130A3BA1C}" type="slidenum">
              <a:rPr lang="en-US" smtClean="0"/>
              <a:pPr/>
              <a:t>2</a:t>
            </a:fld>
            <a:endParaRPr lang="en-US" dirty="0"/>
          </a:p>
        </p:txBody>
      </p:sp>
      <p:sp>
        <p:nvSpPr>
          <p:cNvPr id="6" name="Rounded Rectangle 5"/>
          <p:cNvSpPr/>
          <p:nvPr/>
        </p:nvSpPr>
        <p:spPr>
          <a:xfrm>
            <a:off x="3203848" y="2464331"/>
            <a:ext cx="2438400" cy="1324709"/>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err="1">
                <a:solidFill>
                  <a:srgbClr val="C00000"/>
                </a:solidFill>
                <a:ea typeface="+mj-ea"/>
                <a:cs typeface="+mj-cs"/>
              </a:rPr>
              <a:t>Tipuri</a:t>
            </a:r>
            <a:r>
              <a:rPr lang="en-US" sz="2400" b="1" dirty="0">
                <a:solidFill>
                  <a:srgbClr val="C00000"/>
                </a:solidFill>
                <a:ea typeface="+mj-ea"/>
                <a:cs typeface="+mj-cs"/>
              </a:rPr>
              <a:t> </a:t>
            </a:r>
            <a:r>
              <a:rPr lang="ro-RO" sz="2400" b="1" dirty="0">
                <a:solidFill>
                  <a:srgbClr val="C00000"/>
                </a:solidFill>
                <a:ea typeface="+mj-ea"/>
                <a:cs typeface="+mj-cs"/>
              </a:rPr>
              <a:t>de </a:t>
            </a:r>
            <a:r>
              <a:rPr lang="en-US" sz="2400" b="1" dirty="0">
                <a:solidFill>
                  <a:srgbClr val="C00000"/>
                </a:solidFill>
                <a:ea typeface="+mj-ea"/>
                <a:cs typeface="+mj-cs"/>
              </a:rPr>
              <a:t>ac</a:t>
            </a:r>
            <a:r>
              <a:rPr lang="ro-RO" sz="2400" b="1" dirty="0">
                <a:solidFill>
                  <a:srgbClr val="C00000"/>
                </a:solidFill>
                <a:ea typeface="+mj-ea"/>
                <a:cs typeface="+mj-cs"/>
              </a:rPr>
              <a:t>ţiuni</a:t>
            </a:r>
            <a:endParaRPr lang="en-US" sz="2400" b="1" dirty="0"/>
          </a:p>
        </p:txBody>
      </p:sp>
      <p:sp>
        <p:nvSpPr>
          <p:cNvPr id="7" name="Rounded Rectangle 6"/>
          <p:cNvSpPr/>
          <p:nvPr/>
        </p:nvSpPr>
        <p:spPr>
          <a:xfrm>
            <a:off x="6340483" y="2566501"/>
            <a:ext cx="2145323" cy="1078523"/>
          </a:xfrm>
          <a:prstGeom prst="roundRect">
            <a:avLst/>
          </a:prstGeom>
          <a:solidFill>
            <a:schemeClr val="accent1">
              <a:lumMod val="40000"/>
              <a:lumOff val="6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lvl="0" algn="ctr">
              <a:spcBef>
                <a:spcPts val="1000"/>
              </a:spcBef>
              <a:buSzPct val="80000"/>
            </a:pPr>
            <a:r>
              <a:rPr lang="ro-RO" b="1" dirty="0">
                <a:ln>
                  <a:solidFill>
                    <a:srgbClr val="002060"/>
                  </a:solidFill>
                </a:ln>
                <a:solidFill>
                  <a:srgbClr val="002060"/>
                </a:solidFill>
                <a:latin typeface="Verdana" pitchFamily="34" charset="0"/>
                <a:ea typeface="Verdana" pitchFamily="34" charset="0"/>
                <a:cs typeface="Verdana" pitchFamily="34" charset="0"/>
              </a:rPr>
              <a:t>Coordonare şi suport (CSA)</a:t>
            </a:r>
          </a:p>
        </p:txBody>
      </p:sp>
      <p:sp>
        <p:nvSpPr>
          <p:cNvPr id="8" name="Rounded Rectangle 7"/>
          <p:cNvSpPr/>
          <p:nvPr/>
        </p:nvSpPr>
        <p:spPr>
          <a:xfrm>
            <a:off x="3275856" y="754577"/>
            <a:ext cx="2297725" cy="1090247"/>
          </a:xfrm>
          <a:prstGeom prst="roundRect">
            <a:avLst/>
          </a:prstGeom>
          <a:solidFill>
            <a:schemeClr val="accent1">
              <a:lumMod val="40000"/>
              <a:lumOff val="6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lvl="0" algn="ctr">
              <a:spcBef>
                <a:spcPts val="1000"/>
              </a:spcBef>
              <a:buSzPct val="80000"/>
            </a:pPr>
            <a:r>
              <a:rPr lang="ro-RO" b="1" dirty="0">
                <a:ln>
                  <a:solidFill>
                    <a:srgbClr val="002060"/>
                  </a:solidFill>
                </a:ln>
                <a:solidFill>
                  <a:srgbClr val="002060"/>
                </a:solidFill>
                <a:latin typeface="Verdana" pitchFamily="34" charset="0"/>
                <a:ea typeface="Verdana" pitchFamily="34" charset="0"/>
                <a:cs typeface="Verdana" pitchFamily="34" charset="0"/>
              </a:rPr>
              <a:t>Acţiune de Cercetare </a:t>
            </a:r>
            <a:r>
              <a:rPr lang="en-US" b="1" dirty="0">
                <a:ln>
                  <a:solidFill>
                    <a:srgbClr val="002060"/>
                  </a:solidFill>
                </a:ln>
                <a:solidFill>
                  <a:srgbClr val="002060"/>
                </a:solidFill>
                <a:latin typeface="Verdana" pitchFamily="34" charset="0"/>
                <a:ea typeface="Verdana" pitchFamily="34" charset="0"/>
                <a:cs typeface="Verdana" pitchFamily="34" charset="0"/>
              </a:rPr>
              <a:t> </a:t>
            </a:r>
            <a:r>
              <a:rPr lang="ro-RO" b="1" dirty="0">
                <a:ln>
                  <a:solidFill>
                    <a:srgbClr val="002060"/>
                  </a:solidFill>
                </a:ln>
                <a:solidFill>
                  <a:srgbClr val="002060"/>
                </a:solidFill>
                <a:latin typeface="Verdana" pitchFamily="34" charset="0"/>
                <a:ea typeface="Verdana" pitchFamily="34" charset="0"/>
                <a:cs typeface="Verdana" pitchFamily="34" charset="0"/>
              </a:rPr>
              <a:t>şi Inovare (RIA)</a:t>
            </a:r>
          </a:p>
        </p:txBody>
      </p:sp>
      <p:sp>
        <p:nvSpPr>
          <p:cNvPr id="9" name="Rounded Rectangle 8"/>
          <p:cNvSpPr/>
          <p:nvPr/>
        </p:nvSpPr>
        <p:spPr>
          <a:xfrm>
            <a:off x="550985" y="2482771"/>
            <a:ext cx="2051538" cy="1090245"/>
          </a:xfrm>
          <a:prstGeom prst="roundRect">
            <a:avLst/>
          </a:prstGeom>
          <a:solidFill>
            <a:schemeClr val="accent1">
              <a:lumMod val="40000"/>
              <a:lumOff val="6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lvl="0" algn="ctr">
              <a:spcBef>
                <a:spcPts val="1000"/>
              </a:spcBef>
              <a:buSzPct val="80000"/>
            </a:pPr>
            <a:r>
              <a:rPr lang="en-US" b="1" dirty="0">
                <a:solidFill>
                  <a:srgbClr val="00206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ERA-NET </a:t>
            </a:r>
            <a:r>
              <a:rPr lang="en-US" b="1" dirty="0" err="1">
                <a:solidFill>
                  <a:srgbClr val="00206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Cofund</a:t>
            </a:r>
            <a:endParaRPr lang="en-US" b="1" dirty="0">
              <a:solidFill>
                <a:srgbClr val="00206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Rounded Rectangle 9"/>
          <p:cNvSpPr/>
          <p:nvPr/>
        </p:nvSpPr>
        <p:spPr>
          <a:xfrm>
            <a:off x="3347864" y="4103783"/>
            <a:ext cx="2203938" cy="1125417"/>
          </a:xfrm>
          <a:prstGeom prst="roundRect">
            <a:avLst/>
          </a:prstGeom>
          <a:solidFill>
            <a:schemeClr val="accent1">
              <a:lumMod val="40000"/>
              <a:lumOff val="6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lvl="0" algn="ctr">
              <a:spcBef>
                <a:spcPts val="1000"/>
              </a:spcBef>
              <a:buSzPct val="80000"/>
            </a:pPr>
            <a:r>
              <a:rPr lang="ro-RO" b="1" dirty="0">
                <a:ln>
                  <a:solidFill>
                    <a:srgbClr val="002060"/>
                  </a:solidFill>
                </a:ln>
                <a:solidFill>
                  <a:srgbClr val="002060"/>
                </a:solidFill>
                <a:latin typeface="Verdana" pitchFamily="34" charset="0"/>
                <a:ea typeface="Verdana" pitchFamily="34" charset="0"/>
                <a:cs typeface="Verdana" pitchFamily="34" charset="0"/>
              </a:rPr>
              <a:t>Acţiune de Inovare (IA)</a:t>
            </a:r>
          </a:p>
        </p:txBody>
      </p:sp>
      <p:sp>
        <p:nvSpPr>
          <p:cNvPr id="11" name="Rectangle 10"/>
          <p:cNvSpPr/>
          <p:nvPr/>
        </p:nvSpPr>
        <p:spPr>
          <a:xfrm>
            <a:off x="2915816" y="1897087"/>
            <a:ext cx="3345788" cy="307777"/>
          </a:xfrm>
          <a:prstGeom prst="rect">
            <a:avLst/>
          </a:prstGeom>
        </p:spPr>
        <p:txBody>
          <a:bodyPr wrap="none">
            <a:spAutoFit/>
          </a:bodyPr>
          <a:lstStyle/>
          <a:p>
            <a:r>
              <a:rPr lang="en-US" altLang="en-US" sz="1400" i="1" dirty="0">
                <a:solidFill>
                  <a:schemeClr val="bg1">
                    <a:lumMod val="50000"/>
                  </a:schemeClr>
                </a:solidFill>
              </a:rPr>
              <a:t>Rata de </a:t>
            </a:r>
            <a:r>
              <a:rPr lang="en-US" altLang="en-US" sz="1400" i="1" dirty="0" err="1">
                <a:solidFill>
                  <a:schemeClr val="bg1">
                    <a:lumMod val="50000"/>
                  </a:schemeClr>
                </a:solidFill>
              </a:rPr>
              <a:t>finanţare</a:t>
            </a:r>
            <a:r>
              <a:rPr lang="en-US" altLang="en-US" sz="1400" i="1" dirty="0">
                <a:solidFill>
                  <a:schemeClr val="bg1">
                    <a:lumMod val="50000"/>
                  </a:schemeClr>
                </a:solidFill>
              </a:rPr>
              <a:t> din </a:t>
            </a:r>
            <a:r>
              <a:rPr lang="en-US" altLang="en-US" sz="1400" i="1" dirty="0" err="1">
                <a:solidFill>
                  <a:schemeClr val="bg1">
                    <a:lumMod val="50000"/>
                  </a:schemeClr>
                </a:solidFill>
              </a:rPr>
              <a:t>partea</a:t>
            </a:r>
            <a:r>
              <a:rPr lang="en-US" altLang="en-US" sz="1400" i="1" dirty="0">
                <a:solidFill>
                  <a:schemeClr val="bg1">
                    <a:lumMod val="50000"/>
                  </a:schemeClr>
                </a:solidFill>
              </a:rPr>
              <a:t> UE – 100%</a:t>
            </a:r>
            <a:endParaRPr lang="en-US" sz="1400" dirty="0">
              <a:solidFill>
                <a:schemeClr val="bg1">
                  <a:lumMod val="50000"/>
                </a:schemeClr>
              </a:solidFill>
            </a:endParaRPr>
          </a:p>
        </p:txBody>
      </p:sp>
      <p:sp>
        <p:nvSpPr>
          <p:cNvPr id="12" name="Rectangle 1"/>
          <p:cNvSpPr>
            <a:spLocks noChangeArrowheads="1"/>
          </p:cNvSpPr>
          <p:nvPr/>
        </p:nvSpPr>
        <p:spPr bwMode="auto">
          <a:xfrm>
            <a:off x="3016233" y="5282624"/>
            <a:ext cx="29959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i="1" dirty="0">
                <a:solidFill>
                  <a:schemeClr val="bg1">
                    <a:lumMod val="50000"/>
                  </a:schemeClr>
                </a:solidFill>
                <a:latin typeface="+mn-lt"/>
              </a:rPr>
              <a:t>Rata de </a:t>
            </a:r>
            <a:r>
              <a:rPr lang="en-US" altLang="en-US" sz="1400" i="1" dirty="0" err="1">
                <a:solidFill>
                  <a:schemeClr val="bg1">
                    <a:lumMod val="50000"/>
                  </a:schemeClr>
                </a:solidFill>
                <a:latin typeface="+mn-lt"/>
              </a:rPr>
              <a:t>finanţare</a:t>
            </a:r>
            <a:r>
              <a:rPr lang="en-US" altLang="en-US" sz="1400" i="1" dirty="0">
                <a:solidFill>
                  <a:schemeClr val="bg1">
                    <a:lumMod val="50000"/>
                  </a:schemeClr>
                </a:solidFill>
                <a:latin typeface="+mn-lt"/>
              </a:rPr>
              <a:t> din </a:t>
            </a:r>
            <a:r>
              <a:rPr lang="en-US" altLang="en-US" sz="1400" i="1" dirty="0" err="1">
                <a:solidFill>
                  <a:schemeClr val="bg1">
                    <a:lumMod val="50000"/>
                  </a:schemeClr>
                </a:solidFill>
                <a:latin typeface="+mn-lt"/>
              </a:rPr>
              <a:t>partea</a:t>
            </a:r>
            <a:r>
              <a:rPr lang="en-US" altLang="en-US" sz="1400" i="1" dirty="0">
                <a:solidFill>
                  <a:schemeClr val="bg1">
                    <a:lumMod val="50000"/>
                  </a:schemeClr>
                </a:solidFill>
                <a:latin typeface="+mn-lt"/>
              </a:rPr>
              <a:t> </a:t>
            </a:r>
            <a:r>
              <a:rPr lang="en-US" altLang="en-US" sz="1400" i="1" dirty="0" smtClean="0">
                <a:solidFill>
                  <a:schemeClr val="bg1">
                    <a:lumMod val="50000"/>
                  </a:schemeClr>
                </a:solidFill>
                <a:latin typeface="+mn-lt"/>
              </a:rPr>
              <a:t>UE – 70</a:t>
            </a:r>
            <a:r>
              <a:rPr lang="en-US" altLang="en-US" sz="1400" i="1" dirty="0">
                <a:solidFill>
                  <a:schemeClr val="bg1">
                    <a:lumMod val="50000"/>
                  </a:schemeClr>
                </a:solidFill>
                <a:latin typeface="+mn-lt"/>
              </a:rPr>
              <a:t>% </a:t>
            </a:r>
            <a:endParaRPr lang="ro-RO" altLang="en-US" sz="1400" i="1" dirty="0">
              <a:solidFill>
                <a:schemeClr val="bg1">
                  <a:lumMod val="50000"/>
                </a:schemeClr>
              </a:solidFill>
              <a:latin typeface="+mn-lt"/>
            </a:endParaRPr>
          </a:p>
          <a:p>
            <a:pPr eaLnBrk="1" hangingPunct="1"/>
            <a:r>
              <a:rPr lang="en-US" altLang="en-US" sz="1400" i="1" dirty="0">
                <a:solidFill>
                  <a:schemeClr val="bg1">
                    <a:lumMod val="50000"/>
                  </a:schemeClr>
                </a:solidFill>
                <a:latin typeface="+mn-lt"/>
              </a:rPr>
              <a:t>(cu </a:t>
            </a:r>
            <a:r>
              <a:rPr lang="en-US" altLang="en-US" sz="1400" i="1" dirty="0" err="1">
                <a:solidFill>
                  <a:schemeClr val="bg1">
                    <a:lumMod val="50000"/>
                  </a:schemeClr>
                </a:solidFill>
                <a:latin typeface="+mn-lt"/>
              </a:rPr>
              <a:t>excepţia</a:t>
            </a:r>
            <a:r>
              <a:rPr lang="en-US" altLang="en-US" sz="1400" i="1" dirty="0">
                <a:solidFill>
                  <a:schemeClr val="bg1">
                    <a:lumMod val="50000"/>
                  </a:schemeClr>
                </a:solidFill>
                <a:latin typeface="+mn-lt"/>
              </a:rPr>
              <a:t> </a:t>
            </a:r>
            <a:r>
              <a:rPr lang="en-US" altLang="en-US" sz="1400" i="1" dirty="0" err="1">
                <a:solidFill>
                  <a:schemeClr val="bg1">
                    <a:lumMod val="50000"/>
                  </a:schemeClr>
                </a:solidFill>
                <a:latin typeface="+mn-lt"/>
              </a:rPr>
              <a:t>organizaţiilor</a:t>
            </a:r>
            <a:r>
              <a:rPr lang="en-US" altLang="en-US" sz="1400" i="1" dirty="0">
                <a:solidFill>
                  <a:schemeClr val="bg1">
                    <a:lumMod val="50000"/>
                  </a:schemeClr>
                </a:solidFill>
                <a:latin typeface="+mn-lt"/>
              </a:rPr>
              <a:t> non-profit</a:t>
            </a:r>
            <a:r>
              <a:rPr lang="en-US" altLang="en-US" sz="1400" i="1" dirty="0" smtClean="0">
                <a:solidFill>
                  <a:schemeClr val="bg1">
                    <a:lumMod val="50000"/>
                  </a:schemeClr>
                </a:solidFill>
                <a:latin typeface="+mn-lt"/>
              </a:rPr>
              <a:t>,</a:t>
            </a:r>
          </a:p>
          <a:p>
            <a:pPr eaLnBrk="1" hangingPunct="1"/>
            <a:r>
              <a:rPr lang="en-US" altLang="en-US" sz="1400" i="1" dirty="0" smtClean="0">
                <a:solidFill>
                  <a:schemeClr val="bg1">
                    <a:lumMod val="50000"/>
                  </a:schemeClr>
                </a:solidFill>
                <a:latin typeface="+mn-lt"/>
              </a:rPr>
              <a:t>care </a:t>
            </a:r>
            <a:r>
              <a:rPr lang="en-US" altLang="en-US" sz="1400" i="1" dirty="0" err="1">
                <a:solidFill>
                  <a:schemeClr val="bg1">
                    <a:lumMod val="50000"/>
                  </a:schemeClr>
                </a:solidFill>
                <a:latin typeface="+mn-lt"/>
              </a:rPr>
              <a:t>obţin</a:t>
            </a:r>
            <a:r>
              <a:rPr lang="en-US" altLang="en-US" sz="1400" i="1" dirty="0">
                <a:solidFill>
                  <a:schemeClr val="bg1">
                    <a:lumMod val="50000"/>
                  </a:schemeClr>
                </a:solidFill>
                <a:latin typeface="+mn-lt"/>
              </a:rPr>
              <a:t> </a:t>
            </a:r>
            <a:r>
              <a:rPr lang="en-US" altLang="en-US" sz="1400" i="1" dirty="0" err="1">
                <a:solidFill>
                  <a:schemeClr val="bg1">
                    <a:lumMod val="50000"/>
                  </a:schemeClr>
                </a:solidFill>
                <a:latin typeface="+mn-lt"/>
              </a:rPr>
              <a:t>finanţare</a:t>
            </a:r>
            <a:r>
              <a:rPr lang="en-US" altLang="en-US" sz="1400" i="1" dirty="0">
                <a:solidFill>
                  <a:schemeClr val="bg1">
                    <a:lumMod val="50000"/>
                  </a:schemeClr>
                </a:solidFill>
                <a:latin typeface="+mn-lt"/>
              </a:rPr>
              <a:t> de 100%) </a:t>
            </a:r>
            <a:endParaRPr lang="en-US" altLang="en-US" sz="1400" b="1" i="1" dirty="0">
              <a:solidFill>
                <a:schemeClr val="bg1">
                  <a:lumMod val="50000"/>
                </a:schemeClr>
              </a:solidFill>
              <a:latin typeface="+mn-lt"/>
            </a:endParaRPr>
          </a:p>
        </p:txBody>
      </p:sp>
      <p:sp>
        <p:nvSpPr>
          <p:cNvPr id="13" name="Rectangle 12"/>
          <p:cNvSpPr/>
          <p:nvPr/>
        </p:nvSpPr>
        <p:spPr>
          <a:xfrm>
            <a:off x="6012160" y="3625279"/>
            <a:ext cx="3131840" cy="307777"/>
          </a:xfrm>
          <a:prstGeom prst="rect">
            <a:avLst/>
          </a:prstGeom>
        </p:spPr>
        <p:txBody>
          <a:bodyPr wrap="square">
            <a:spAutoFit/>
          </a:bodyPr>
          <a:lstStyle/>
          <a:p>
            <a:r>
              <a:rPr lang="en-US" altLang="en-US" sz="1400" i="1" dirty="0">
                <a:solidFill>
                  <a:schemeClr val="bg1">
                    <a:lumMod val="50000"/>
                  </a:schemeClr>
                </a:solidFill>
              </a:rPr>
              <a:t>Rata de </a:t>
            </a:r>
            <a:r>
              <a:rPr lang="en-US" altLang="en-US" sz="1400" i="1" dirty="0" err="1">
                <a:solidFill>
                  <a:schemeClr val="bg1">
                    <a:lumMod val="50000"/>
                  </a:schemeClr>
                </a:solidFill>
              </a:rPr>
              <a:t>finanţare</a:t>
            </a:r>
            <a:r>
              <a:rPr lang="en-US" altLang="en-US" sz="1400" i="1" dirty="0">
                <a:solidFill>
                  <a:schemeClr val="bg1">
                    <a:lumMod val="50000"/>
                  </a:schemeClr>
                </a:solidFill>
              </a:rPr>
              <a:t> din </a:t>
            </a:r>
            <a:r>
              <a:rPr lang="en-US" altLang="en-US" sz="1400" i="1" dirty="0" err="1">
                <a:solidFill>
                  <a:schemeClr val="bg1">
                    <a:lumMod val="50000"/>
                  </a:schemeClr>
                </a:solidFill>
              </a:rPr>
              <a:t>partea</a:t>
            </a:r>
            <a:r>
              <a:rPr lang="en-US" altLang="en-US" sz="1400" i="1" dirty="0">
                <a:solidFill>
                  <a:schemeClr val="bg1">
                    <a:lumMod val="50000"/>
                  </a:schemeClr>
                </a:solidFill>
              </a:rPr>
              <a:t> UE – 100%</a:t>
            </a:r>
            <a:endParaRPr lang="en-US" sz="1400" dirty="0">
              <a:solidFill>
                <a:schemeClr val="bg1">
                  <a:lumMod val="50000"/>
                </a:schemeClr>
              </a:solidFill>
            </a:endParaRPr>
          </a:p>
        </p:txBody>
      </p:sp>
    </p:spTree>
    <p:extLst>
      <p:ext uri="{BB962C8B-B14F-4D97-AF65-F5344CB8AC3E}">
        <p14:creationId xmlns:p14="http://schemas.microsoft.com/office/powerpoint/2010/main" val="30586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9"/>
          <p:cNvSpPr>
            <a:spLocks noGrp="1"/>
          </p:cNvSpPr>
          <p:nvPr>
            <p:ph type="title"/>
          </p:nvPr>
        </p:nvSpPr>
        <p:spPr>
          <a:xfrm>
            <a:off x="467544" y="764704"/>
            <a:ext cx="8314545" cy="1656184"/>
          </a:xfrm>
        </p:spPr>
        <p:txBody>
          <a:bodyPr>
            <a:noAutofit/>
          </a:bodyPr>
          <a:lstStyle/>
          <a:p>
            <a:pPr algn="ctr"/>
            <a:r>
              <a:rPr lang="ro-RO" sz="3200" b="1" dirty="0" smtClean="0">
                <a:solidFill>
                  <a:srgbClr val="002060"/>
                </a:solidFill>
                <a:latin typeface="Arial" panose="020B0604020202020204" pitchFamily="34" charset="0"/>
                <a:cs typeface="Arial" panose="020B0604020202020204" pitchFamily="34" charset="0"/>
              </a:rPr>
              <a:t/>
            </a:r>
            <a:br>
              <a:rPr lang="ro-RO" sz="3200" b="1" dirty="0" smtClean="0">
                <a:solidFill>
                  <a:srgbClr val="002060"/>
                </a:solidFill>
                <a:latin typeface="Arial" panose="020B0604020202020204" pitchFamily="34" charset="0"/>
                <a:cs typeface="Arial" panose="020B0604020202020204" pitchFamily="34" charset="0"/>
              </a:rPr>
            </a:br>
            <a:r>
              <a:rPr lang="ro-RO" sz="3200" b="1" dirty="0">
                <a:solidFill>
                  <a:srgbClr val="002060"/>
                </a:solidFill>
                <a:latin typeface="Arial" panose="020B0604020202020204" pitchFamily="34" charset="0"/>
                <a:cs typeface="Arial" panose="020B0604020202020204" pitchFamily="34" charset="0"/>
              </a:rPr>
              <a:t/>
            </a:r>
            <a:br>
              <a:rPr lang="ro-RO" sz="3200" b="1" dirty="0">
                <a:solidFill>
                  <a:srgbClr val="002060"/>
                </a:solidFill>
                <a:latin typeface="Arial" panose="020B0604020202020204" pitchFamily="34" charset="0"/>
                <a:cs typeface="Arial" panose="020B0604020202020204" pitchFamily="34" charset="0"/>
              </a:rPr>
            </a:br>
            <a:r>
              <a:rPr lang="ro-RO" sz="3200" b="1" dirty="0" smtClean="0">
                <a:solidFill>
                  <a:srgbClr val="002060"/>
                </a:solidFill>
                <a:latin typeface="Arial" panose="020B0604020202020204" pitchFamily="34" charset="0"/>
                <a:cs typeface="Arial" panose="020B0604020202020204" pitchFamily="34" charset="0"/>
              </a:rPr>
              <a:t>Mulțumim pentru atenție!</a:t>
            </a:r>
            <a:endParaRPr lang="en-US" sz="3200" dirty="0">
              <a:solidFill>
                <a:srgbClr val="002060"/>
              </a:solidFill>
              <a:latin typeface="Arial" panose="020B0604020202020204" pitchFamily="34" charset="0"/>
              <a:cs typeface="Arial" panose="020B0604020202020204" pitchFamily="34" charset="0"/>
            </a:endParaRPr>
          </a:p>
        </p:txBody>
      </p:sp>
      <p:sp>
        <p:nvSpPr>
          <p:cNvPr id="6" name="Номер слайда 7"/>
          <p:cNvSpPr>
            <a:spLocks noGrp="1"/>
          </p:cNvSpPr>
          <p:nvPr>
            <p:ph type="sldNum" sz="quarter" idx="12"/>
          </p:nvPr>
        </p:nvSpPr>
        <p:spPr>
          <a:xfrm>
            <a:off x="7848123" y="5819138"/>
            <a:ext cx="660913" cy="227309"/>
          </a:xfrm>
        </p:spPr>
        <p:txBody>
          <a:bodyPr/>
          <a:lstStyle/>
          <a:p>
            <a:fld id="{519954A3-9DFD-4C44-94BA-B95130A3BA1C}" type="slidenum">
              <a:rPr lang="en-US" smtClean="0"/>
              <a:pPr/>
              <a:t>20</a:t>
            </a:fld>
            <a:endParaRPr lang="en-US" dirty="0"/>
          </a:p>
        </p:txBody>
      </p:sp>
      <p:sp>
        <p:nvSpPr>
          <p:cNvPr id="5" name="Content Placeholder 3"/>
          <p:cNvSpPr>
            <a:spLocks noGrp="1"/>
          </p:cNvSpPr>
          <p:nvPr>
            <p:ph sz="half" idx="4294967295"/>
          </p:nvPr>
        </p:nvSpPr>
        <p:spPr>
          <a:xfrm>
            <a:off x="251520" y="2816047"/>
            <a:ext cx="4184034" cy="2701185"/>
          </a:xfrm>
          <a:prstGeom prst="rect">
            <a:avLst/>
          </a:prstGeom>
        </p:spPr>
        <p:txBody>
          <a:bodyPr>
            <a:normAutofit/>
          </a:bodyPr>
          <a:lstStyle/>
          <a:p>
            <a:pPr marL="0" indent="0">
              <a:buClr>
                <a:srgbClr val="5FCBEF"/>
              </a:buClr>
              <a:buNone/>
            </a:pPr>
            <a:r>
              <a:rPr lang="en-US" sz="2000" b="1" dirty="0" err="1">
                <a:solidFill>
                  <a:srgbClr val="2E83C3">
                    <a:lumMod val="50000"/>
                  </a:srgbClr>
                </a:solidFill>
              </a:rPr>
              <a:t>Racovi</a:t>
            </a:r>
            <a:r>
              <a:rPr lang="ro-RO" sz="2000" b="1" dirty="0">
                <a:solidFill>
                  <a:srgbClr val="2E83C3">
                    <a:lumMod val="50000"/>
                  </a:srgbClr>
                </a:solidFill>
              </a:rPr>
              <a:t>ță Silvia</a:t>
            </a:r>
          </a:p>
          <a:p>
            <a:pPr marL="0" lvl="0" indent="0">
              <a:buClr>
                <a:srgbClr val="5FCBEF"/>
              </a:buClr>
              <a:buNone/>
            </a:pPr>
            <a:r>
              <a:rPr lang="ro-RO" sz="1800" dirty="0" smtClean="0">
                <a:solidFill>
                  <a:srgbClr val="2E83C3">
                    <a:lumMod val="50000"/>
                  </a:srgbClr>
                </a:solidFill>
              </a:rPr>
              <a:t>NCP </a:t>
            </a:r>
          </a:p>
          <a:p>
            <a:pPr marL="0" lvl="0" indent="0">
              <a:buClr>
                <a:srgbClr val="5FCBEF"/>
              </a:buClr>
              <a:buNone/>
            </a:pPr>
            <a:r>
              <a:rPr lang="ro-RO" sz="1800" dirty="0" smtClean="0">
                <a:solidFill>
                  <a:srgbClr val="2E83C3">
                    <a:lumMod val="50000"/>
                  </a:srgbClr>
                </a:solidFill>
              </a:rPr>
              <a:t>Schimbări climaterice, Mediu.</a:t>
            </a:r>
            <a:endParaRPr lang="en-US" sz="1800" dirty="0">
              <a:solidFill>
                <a:srgbClr val="2E83C3">
                  <a:lumMod val="50000"/>
                </a:srgbClr>
              </a:solidFill>
            </a:endParaRPr>
          </a:p>
          <a:p>
            <a:pPr marL="0" lvl="0" indent="0">
              <a:buClr>
                <a:srgbClr val="5FCBEF"/>
              </a:buClr>
              <a:buNone/>
            </a:pPr>
            <a:r>
              <a:rPr lang="ro-RO" sz="1800" dirty="0">
                <a:solidFill>
                  <a:srgbClr val="2E83C3">
                    <a:lumMod val="50000"/>
                  </a:srgbClr>
                </a:solidFill>
              </a:rPr>
              <a:t>H2020 Moldovan NCP Network</a:t>
            </a:r>
          </a:p>
          <a:p>
            <a:pPr marL="0" lvl="0" indent="0">
              <a:buClr>
                <a:srgbClr val="5FCBEF"/>
              </a:buClr>
              <a:buNone/>
            </a:pPr>
            <a:r>
              <a:rPr lang="en-US" sz="1800" dirty="0" smtClean="0">
                <a:solidFill>
                  <a:srgbClr val="2E83C3">
                    <a:lumMod val="50000"/>
                  </a:srgbClr>
                </a:solidFill>
              </a:rPr>
              <a:t>E-mail</a:t>
            </a:r>
            <a:r>
              <a:rPr lang="en-US" sz="1800" dirty="0">
                <a:solidFill>
                  <a:srgbClr val="2E83C3">
                    <a:lumMod val="50000"/>
                  </a:srgbClr>
                </a:solidFill>
              </a:rPr>
              <a:t>:</a:t>
            </a:r>
            <a:r>
              <a:rPr lang="ro-RO" sz="1800" dirty="0">
                <a:solidFill>
                  <a:srgbClr val="2E83C3">
                    <a:lumMod val="50000"/>
                  </a:srgbClr>
                </a:solidFill>
              </a:rPr>
              <a:t> </a:t>
            </a:r>
            <a:r>
              <a:rPr lang="ro-RO" sz="1800" dirty="0">
                <a:solidFill>
                  <a:srgbClr val="2E83C3">
                    <a:lumMod val="50000"/>
                  </a:srgbClr>
                </a:solidFill>
                <a:hlinkClick r:id="rId2"/>
              </a:rPr>
              <a:t>silvia.racovita</a:t>
            </a:r>
            <a:r>
              <a:rPr lang="en-US" sz="1800" dirty="0" smtClean="0">
                <a:solidFill>
                  <a:srgbClr val="2E83C3">
                    <a:lumMod val="50000"/>
                  </a:srgbClr>
                </a:solidFill>
                <a:hlinkClick r:id="rId2"/>
              </a:rPr>
              <a:t>@h2020.md</a:t>
            </a:r>
            <a:r>
              <a:rPr lang="ro-RO" sz="1800" dirty="0" smtClean="0">
                <a:solidFill>
                  <a:srgbClr val="2E83C3">
                    <a:lumMod val="50000"/>
                  </a:srgbClr>
                </a:solidFill>
              </a:rPr>
              <a:t> </a:t>
            </a:r>
            <a:endParaRPr lang="en-US" sz="1800" dirty="0">
              <a:solidFill>
                <a:srgbClr val="2E83C3">
                  <a:lumMod val="50000"/>
                </a:srgbClr>
              </a:solidFill>
            </a:endParaRPr>
          </a:p>
          <a:p>
            <a:pPr marL="0" lvl="0" indent="0">
              <a:buClr>
                <a:srgbClr val="5FCBEF"/>
              </a:buClr>
              <a:buNone/>
            </a:pPr>
            <a:r>
              <a:rPr lang="en-US" sz="1800" dirty="0">
                <a:solidFill>
                  <a:srgbClr val="2E83C3">
                    <a:lumMod val="50000"/>
                  </a:srgbClr>
                </a:solidFill>
              </a:rPr>
              <a:t>Tel: </a:t>
            </a:r>
            <a:r>
              <a:rPr lang="en-US" sz="1800" dirty="0" smtClean="0">
                <a:solidFill>
                  <a:srgbClr val="2E83C3">
                    <a:lumMod val="50000"/>
                  </a:srgbClr>
                </a:solidFill>
              </a:rPr>
              <a:t>+373 22 27 16 71</a:t>
            </a:r>
            <a:endParaRPr lang="en-US" sz="1800" dirty="0">
              <a:solidFill>
                <a:srgbClr val="2E83C3">
                  <a:lumMod val="50000"/>
                </a:srgbClr>
              </a:solidFill>
            </a:endParaRPr>
          </a:p>
          <a:p>
            <a:pPr marL="0" lvl="0" indent="0">
              <a:buClr>
                <a:srgbClr val="5FCBEF"/>
              </a:buClr>
              <a:buNone/>
            </a:pPr>
            <a:r>
              <a:rPr lang="en-US" sz="1800" dirty="0">
                <a:solidFill>
                  <a:srgbClr val="2E83C3">
                    <a:lumMod val="50000"/>
                  </a:srgbClr>
                </a:solidFill>
              </a:rPr>
              <a:t>Web: </a:t>
            </a:r>
            <a:r>
              <a:rPr lang="en-US" sz="1800" dirty="0" smtClean="0">
                <a:ln>
                  <a:solidFill>
                    <a:srgbClr val="7030A0"/>
                  </a:solidFill>
                </a:ln>
                <a:solidFill>
                  <a:schemeClr val="accent2">
                    <a:lumMod val="50000"/>
                  </a:schemeClr>
                </a:solidFill>
                <a:hlinkClick r:id="rId3"/>
              </a:rPr>
              <a:t>www.h2020.md</a:t>
            </a:r>
            <a:r>
              <a:rPr lang="ro-RO" sz="1800" dirty="0" smtClean="0">
                <a:ln>
                  <a:solidFill>
                    <a:srgbClr val="7030A0"/>
                  </a:solidFill>
                </a:ln>
                <a:solidFill>
                  <a:schemeClr val="accent2">
                    <a:lumMod val="50000"/>
                  </a:schemeClr>
                </a:solidFill>
              </a:rPr>
              <a:t> </a:t>
            </a:r>
            <a:r>
              <a:rPr lang="en-US" sz="2000" dirty="0" smtClean="0">
                <a:solidFill>
                  <a:schemeClr val="accent2">
                    <a:lumMod val="50000"/>
                  </a:schemeClr>
                </a:solidFill>
              </a:rPr>
              <a:t> </a:t>
            </a:r>
            <a:endParaRPr lang="en-US" sz="2000" dirty="0">
              <a:solidFill>
                <a:schemeClr val="accent2">
                  <a:lumMod val="50000"/>
                </a:schemeClr>
              </a:solidFill>
            </a:endParaRPr>
          </a:p>
        </p:txBody>
      </p:sp>
      <p:sp>
        <p:nvSpPr>
          <p:cNvPr id="8" name="Content Placeholder 2"/>
          <p:cNvSpPr>
            <a:spLocks noGrp="1"/>
          </p:cNvSpPr>
          <p:nvPr>
            <p:ph sz="half" idx="1"/>
          </p:nvPr>
        </p:nvSpPr>
        <p:spPr>
          <a:xfrm>
            <a:off x="4788024" y="2852936"/>
            <a:ext cx="4184035" cy="2736304"/>
          </a:xfrm>
        </p:spPr>
        <p:txBody>
          <a:bodyPr>
            <a:normAutofit/>
          </a:bodyPr>
          <a:lstStyle/>
          <a:p>
            <a:pPr marL="0" lvl="0" indent="0" algn="r">
              <a:buClr>
                <a:srgbClr val="5FCBEF"/>
              </a:buClr>
              <a:buNone/>
            </a:pPr>
            <a:r>
              <a:rPr lang="en-US" sz="2000" b="1" dirty="0">
                <a:solidFill>
                  <a:srgbClr val="2E83C3">
                    <a:lumMod val="50000"/>
                  </a:srgbClr>
                </a:solidFill>
              </a:rPr>
              <a:t>Marin </a:t>
            </a:r>
            <a:r>
              <a:rPr lang="en-US" sz="2000" b="1" dirty="0" smtClean="0">
                <a:solidFill>
                  <a:srgbClr val="2E83C3">
                    <a:lumMod val="50000"/>
                  </a:srgbClr>
                </a:solidFill>
              </a:rPr>
              <a:t>Io</a:t>
            </a:r>
            <a:r>
              <a:rPr lang="ro-RO" sz="2000" b="1" dirty="0" smtClean="0">
                <a:solidFill>
                  <a:srgbClr val="2E83C3">
                    <a:lumMod val="50000"/>
                  </a:srgbClr>
                </a:solidFill>
              </a:rPr>
              <a:t>n</a:t>
            </a:r>
          </a:p>
          <a:p>
            <a:pPr marL="0" lvl="0" indent="0" algn="r">
              <a:buClr>
                <a:srgbClr val="5FCBEF"/>
              </a:buClr>
              <a:buNone/>
            </a:pPr>
            <a:r>
              <a:rPr lang="ro-RO" sz="1700" dirty="0" smtClean="0">
                <a:solidFill>
                  <a:srgbClr val="2E83C3">
                    <a:lumMod val="50000"/>
                  </a:srgbClr>
                </a:solidFill>
              </a:rPr>
              <a:t>NCP</a:t>
            </a:r>
            <a:endParaRPr lang="ro-RO" sz="1700" dirty="0">
              <a:solidFill>
                <a:srgbClr val="2E83C3">
                  <a:lumMod val="50000"/>
                </a:srgbClr>
              </a:solidFill>
            </a:endParaRPr>
          </a:p>
          <a:p>
            <a:pPr marL="0" lvl="0" indent="0" algn="r">
              <a:buClr>
                <a:srgbClr val="5FCBEF"/>
              </a:buClr>
              <a:buNone/>
            </a:pPr>
            <a:r>
              <a:rPr lang="ro-RO" sz="1700" dirty="0" smtClean="0">
                <a:solidFill>
                  <a:srgbClr val="2E83C3">
                    <a:lumMod val="50000"/>
                  </a:srgbClr>
                </a:solidFill>
              </a:rPr>
              <a:t>Mediu, Eficiență Energetică , Transport verde</a:t>
            </a:r>
            <a:endParaRPr lang="ro-RO" sz="1700" dirty="0">
              <a:solidFill>
                <a:srgbClr val="2E83C3">
                  <a:lumMod val="50000"/>
                </a:srgbClr>
              </a:solidFill>
            </a:endParaRPr>
          </a:p>
          <a:p>
            <a:pPr marL="0" lvl="0" indent="0" algn="r">
              <a:buClr>
                <a:srgbClr val="5FCBEF"/>
              </a:buClr>
              <a:buNone/>
            </a:pPr>
            <a:r>
              <a:rPr lang="ro-RO" sz="1700" dirty="0">
                <a:solidFill>
                  <a:srgbClr val="2E83C3">
                    <a:lumMod val="50000"/>
                  </a:srgbClr>
                </a:solidFill>
              </a:rPr>
              <a:t>H2020 Moldovan NCP Network </a:t>
            </a:r>
          </a:p>
          <a:p>
            <a:pPr marL="0" lvl="0" indent="0" algn="r">
              <a:buClr>
                <a:srgbClr val="5FCBEF"/>
              </a:buClr>
              <a:buNone/>
            </a:pPr>
            <a:r>
              <a:rPr lang="ro-RO" sz="1700" dirty="0">
                <a:solidFill>
                  <a:srgbClr val="2E83C3">
                    <a:lumMod val="50000"/>
                  </a:srgbClr>
                </a:solidFill>
              </a:rPr>
              <a:t>Ave. Stefan cel Mare 1, r. 434,</a:t>
            </a:r>
          </a:p>
          <a:p>
            <a:pPr marL="0" lvl="0" indent="0" algn="r">
              <a:buClr>
                <a:srgbClr val="5FCBEF"/>
              </a:buClr>
              <a:buNone/>
            </a:pPr>
            <a:r>
              <a:rPr lang="ro-RO" sz="1700" dirty="0">
                <a:solidFill>
                  <a:srgbClr val="2E83C3">
                    <a:lumMod val="50000"/>
                  </a:srgbClr>
                </a:solidFill>
              </a:rPr>
              <a:t>Tel: +373 78983706. +373 22 27 16 71</a:t>
            </a:r>
          </a:p>
          <a:p>
            <a:pPr marL="0" lvl="0" indent="0" algn="r">
              <a:buClr>
                <a:srgbClr val="5FCBEF"/>
              </a:buClr>
              <a:buNone/>
            </a:pPr>
            <a:r>
              <a:rPr lang="ro-RO" sz="1700" dirty="0">
                <a:solidFill>
                  <a:srgbClr val="2E83C3">
                    <a:lumMod val="50000"/>
                  </a:srgbClr>
                </a:solidFill>
              </a:rPr>
              <a:t>e-mail: </a:t>
            </a:r>
            <a:r>
              <a:rPr lang="ro-RO" sz="1700" dirty="0" smtClean="0">
                <a:solidFill>
                  <a:srgbClr val="2E83C3">
                    <a:lumMod val="50000"/>
                  </a:srgbClr>
                </a:solidFill>
                <a:hlinkClick r:id="rId4"/>
              </a:rPr>
              <a:t>ion.marin@h2020.md</a:t>
            </a:r>
            <a:r>
              <a:rPr lang="ro-RO" sz="1700" dirty="0" smtClean="0">
                <a:solidFill>
                  <a:srgbClr val="2E83C3">
                    <a:lumMod val="50000"/>
                  </a:srgbClr>
                </a:solidFill>
              </a:rPr>
              <a:t> </a:t>
            </a:r>
            <a:endParaRPr lang="ro-RO" sz="1700" dirty="0">
              <a:solidFill>
                <a:srgbClr val="2E83C3">
                  <a:lumMod val="50000"/>
                </a:srgbClr>
              </a:solidFill>
            </a:endParaRPr>
          </a:p>
          <a:p>
            <a:pPr marL="0" lvl="0" indent="0" algn="r">
              <a:buClr>
                <a:srgbClr val="5FCBEF"/>
              </a:buClr>
              <a:buNone/>
            </a:pPr>
            <a:r>
              <a:rPr lang="ro-RO" sz="1700" dirty="0" smtClean="0">
                <a:solidFill>
                  <a:srgbClr val="2E83C3">
                    <a:lumMod val="50000"/>
                  </a:srgbClr>
                </a:solidFill>
                <a:hlinkClick r:id="rId3"/>
              </a:rPr>
              <a:t>www.h2020.md</a:t>
            </a:r>
            <a:r>
              <a:rPr lang="ro-RO" sz="1700" dirty="0" smtClean="0">
                <a:solidFill>
                  <a:srgbClr val="2E83C3">
                    <a:lumMod val="50000"/>
                  </a:srgbClr>
                </a:solidFill>
              </a:rPr>
              <a:t> </a:t>
            </a:r>
            <a:endParaRPr lang="en-US" sz="2600" dirty="0"/>
          </a:p>
        </p:txBody>
      </p:sp>
    </p:spTree>
    <p:extLst>
      <p:ext uri="{BB962C8B-B14F-4D97-AF65-F5344CB8AC3E}">
        <p14:creationId xmlns:p14="http://schemas.microsoft.com/office/powerpoint/2010/main" val="195545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bwMode="auto">
          <a:xfrm>
            <a:off x="669689" y="620688"/>
            <a:ext cx="7849071" cy="5796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eaLnBrk="1" hangingPunct="1"/>
            <a:r>
              <a:rPr lang="en-GB" altLang="en-US" sz="3200" b="1" dirty="0" smtClean="0">
                <a:solidFill>
                  <a:srgbClr val="002060"/>
                </a:solidFill>
              </a:rPr>
              <a:t>SC 5: </a:t>
            </a:r>
            <a:r>
              <a:rPr lang="en-GB" altLang="en-US" sz="3200" b="1" dirty="0" err="1" smtClean="0">
                <a:solidFill>
                  <a:srgbClr val="002060"/>
                </a:solidFill>
              </a:rPr>
              <a:t>focusat</a:t>
            </a:r>
            <a:r>
              <a:rPr lang="en-GB" altLang="en-US" sz="3200" b="1" dirty="0" smtClean="0">
                <a:solidFill>
                  <a:srgbClr val="002060"/>
                </a:solidFill>
              </a:rPr>
              <a:t> </a:t>
            </a:r>
            <a:r>
              <a:rPr lang="en-GB" altLang="en-US" sz="3200" b="1" dirty="0" err="1" smtClean="0">
                <a:solidFill>
                  <a:srgbClr val="002060"/>
                </a:solidFill>
              </a:rPr>
              <a:t>pentru</a:t>
            </a:r>
            <a:r>
              <a:rPr lang="en-GB" altLang="en-US" sz="3200" b="1" dirty="0" smtClean="0">
                <a:solidFill>
                  <a:srgbClr val="002060"/>
                </a:solidFill>
              </a:rPr>
              <a:t> 2016-2017</a:t>
            </a:r>
          </a:p>
        </p:txBody>
      </p:sp>
      <p:sp>
        <p:nvSpPr>
          <p:cNvPr id="9" name="Content Placeholder 4"/>
          <p:cNvSpPr>
            <a:spLocks noGrp="1"/>
          </p:cNvSpPr>
          <p:nvPr>
            <p:ph idx="1"/>
          </p:nvPr>
        </p:nvSpPr>
        <p:spPr bwMode="auto">
          <a:xfrm>
            <a:off x="3995937" y="2006395"/>
            <a:ext cx="4824536" cy="31507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a:buFont typeface="Wingdings" pitchFamily="2" charset="2"/>
              <a:buChar char="ü"/>
            </a:pPr>
            <a:r>
              <a:rPr lang="it-IT" altLang="en-US" sz="2200" b="1" dirty="0">
                <a:solidFill>
                  <a:srgbClr val="0F5494"/>
                </a:solidFill>
              </a:rPr>
              <a:t>Creșterea </a:t>
            </a:r>
            <a:r>
              <a:rPr lang="it-IT" altLang="en-US" sz="2200" b="1" dirty="0" smtClean="0">
                <a:solidFill>
                  <a:srgbClr val="0F5494"/>
                </a:solidFill>
              </a:rPr>
              <a:t>accentua</a:t>
            </a:r>
            <a:r>
              <a:rPr lang="ro-RO" altLang="en-US" sz="2200" b="1" dirty="0" smtClean="0">
                <a:solidFill>
                  <a:srgbClr val="0F5494"/>
                </a:solidFill>
              </a:rPr>
              <a:t>tă</a:t>
            </a:r>
            <a:r>
              <a:rPr lang="it-IT" altLang="en-US" sz="2200" b="1" dirty="0" smtClean="0">
                <a:solidFill>
                  <a:srgbClr val="0F5494"/>
                </a:solidFill>
              </a:rPr>
              <a:t> </a:t>
            </a:r>
            <a:r>
              <a:rPr lang="it-IT" altLang="en-US" sz="2200" b="1" dirty="0">
                <a:solidFill>
                  <a:srgbClr val="0F5494"/>
                </a:solidFill>
              </a:rPr>
              <a:t>pe furnizarea de soluții </a:t>
            </a:r>
            <a:r>
              <a:rPr lang="it-IT" altLang="en-US" sz="2200" b="1" dirty="0" smtClean="0">
                <a:solidFill>
                  <a:srgbClr val="0F5494"/>
                </a:solidFill>
              </a:rPr>
              <a:t>inovatoare</a:t>
            </a:r>
            <a:r>
              <a:rPr lang="ro-RO" altLang="en-US" sz="2200" b="1" dirty="0">
                <a:solidFill>
                  <a:srgbClr val="0F5494"/>
                </a:solidFill>
              </a:rPr>
              <a:t>;</a:t>
            </a:r>
            <a:endParaRPr lang="ro-RO" altLang="en-US" sz="2200" b="1" dirty="0" smtClean="0">
              <a:solidFill>
                <a:srgbClr val="0F5494"/>
              </a:solidFill>
            </a:endParaRPr>
          </a:p>
          <a:p>
            <a:pPr>
              <a:buFont typeface="Wingdings" pitchFamily="2" charset="2"/>
              <a:buChar char="ü"/>
            </a:pPr>
            <a:r>
              <a:rPr lang="ro-RO" altLang="en-US" sz="2200" b="1" dirty="0" smtClean="0">
                <a:solidFill>
                  <a:srgbClr val="0F5494"/>
                </a:solidFill>
              </a:rPr>
              <a:t>Agende transformative;</a:t>
            </a:r>
            <a:endParaRPr lang="en-GB" altLang="en-US" sz="2200" b="1" dirty="0" smtClean="0">
              <a:solidFill>
                <a:srgbClr val="0F5494"/>
              </a:solidFill>
            </a:endParaRPr>
          </a:p>
          <a:p>
            <a:pPr>
              <a:buFont typeface="Wingdings" pitchFamily="2" charset="2"/>
              <a:buChar char="ü"/>
            </a:pPr>
            <a:r>
              <a:rPr lang="ro-RO" altLang="en-US" sz="2200" b="1" dirty="0" smtClean="0">
                <a:solidFill>
                  <a:srgbClr val="0F5494"/>
                </a:solidFill>
              </a:rPr>
              <a:t>Apropiere sistematică la inovare;</a:t>
            </a:r>
            <a:endParaRPr lang="en-GB" altLang="en-US" sz="2200" b="1" dirty="0" smtClean="0">
              <a:solidFill>
                <a:srgbClr val="0F5494"/>
              </a:solidFill>
            </a:endParaRPr>
          </a:p>
          <a:p>
            <a:pPr>
              <a:buFont typeface="Wingdings" pitchFamily="2" charset="2"/>
              <a:buChar char="ü"/>
            </a:pPr>
            <a:r>
              <a:rPr lang="ro-RO" altLang="en-US" sz="2200" b="1" dirty="0" smtClean="0">
                <a:solidFill>
                  <a:srgbClr val="0F5494"/>
                </a:solidFill>
              </a:rPr>
              <a:t>Deblocarea investiţiilor în soluţiile viitoare;</a:t>
            </a:r>
          </a:p>
          <a:p>
            <a:pPr>
              <a:buFont typeface="Wingdings" pitchFamily="2" charset="2"/>
              <a:buChar char="ü"/>
            </a:pPr>
            <a:r>
              <a:rPr lang="ro-RO" altLang="en-US" sz="2200" b="1" dirty="0" smtClean="0">
                <a:solidFill>
                  <a:srgbClr val="0F5494"/>
                </a:solidFill>
              </a:rPr>
              <a:t>Proiecte de demonstrare pe scară largă cu replicarea potenţialului.</a:t>
            </a:r>
            <a:endParaRPr lang="en-GB" altLang="en-US" sz="2200" b="1" dirty="0" smtClean="0">
              <a:solidFill>
                <a:srgbClr val="0F5494"/>
              </a:solidFill>
            </a:endParaRPr>
          </a:p>
        </p:txBody>
      </p:sp>
      <p:pic>
        <p:nvPicPr>
          <p:cNvPr id="10" name="Picture 5" descr="C:\Users\almeisd\Desktop\CZECH ppt images\COVER_Fotolia_33443008_Subscription_XL (1254 x 12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3528516" cy="350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750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25840671"/>
              </p:ext>
            </p:extLst>
          </p:nvPr>
        </p:nvGraphicFramePr>
        <p:xfrm>
          <a:off x="1043608" y="764704"/>
          <a:ext cx="756084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4476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o-RO" b="1" dirty="0" smtClean="0"/>
              <a:t/>
            </a:r>
            <a:br>
              <a:rPr lang="ro-RO" b="1" dirty="0" smtClean="0"/>
            </a:br>
            <a:r>
              <a:rPr lang="ro-RO" b="1" dirty="0" smtClean="0">
                <a:solidFill>
                  <a:schemeClr val="tx2"/>
                </a:solidFill>
              </a:rPr>
              <a:t>Servicii climatice</a:t>
            </a:r>
            <a:r>
              <a:rPr lang="en-US" b="1" dirty="0">
                <a:solidFill>
                  <a:schemeClr val="tx2"/>
                </a:solidFill>
              </a:rPr>
              <a:t/>
            </a:r>
            <a:br>
              <a:rPr lang="en-US" b="1" dirty="0">
                <a:solidFill>
                  <a:schemeClr val="tx2"/>
                </a:solidFill>
              </a:rPr>
            </a:br>
            <a:endParaRPr lang="en-US" dirty="0">
              <a:solidFill>
                <a:schemeClr val="tx2"/>
              </a:solidFill>
            </a:endParaRPr>
          </a:p>
        </p:txBody>
      </p:sp>
      <p:sp>
        <p:nvSpPr>
          <p:cNvPr id="3" name="Объект 2"/>
          <p:cNvSpPr>
            <a:spLocks noGrp="1"/>
          </p:cNvSpPr>
          <p:nvPr>
            <p:ph idx="1"/>
          </p:nvPr>
        </p:nvSpPr>
        <p:spPr>
          <a:xfrm>
            <a:off x="3851275" y="1196752"/>
            <a:ext cx="5113213" cy="4319811"/>
          </a:xfrm>
        </p:spPr>
        <p:txBody>
          <a:bodyPr rtlCol="0">
            <a:normAutofit fontScale="25000" lnSpcReduction="20000"/>
          </a:bodyPr>
          <a:lstStyle/>
          <a:p>
            <a:pPr marL="0" marR="452755" indent="0">
              <a:lnSpc>
                <a:spcPts val="1750"/>
              </a:lnSpc>
              <a:spcBef>
                <a:spcPts val="385"/>
              </a:spcBef>
              <a:buNone/>
            </a:pPr>
            <a:endParaRPr lang="ro-RO" dirty="0" smtClean="0">
              <a:latin typeface="+mj-lt"/>
              <a:cs typeface="Times New Roman" panose="02020603050405020304" pitchFamily="18" charset="0"/>
            </a:endParaRPr>
          </a:p>
          <a:p>
            <a:pPr marL="0" marR="452755" indent="0">
              <a:lnSpc>
                <a:spcPct val="120000"/>
              </a:lnSpc>
              <a:spcBef>
                <a:spcPts val="385"/>
              </a:spcBef>
              <a:buNone/>
            </a:pPr>
            <a:r>
              <a:rPr lang="en-US" sz="9600" b="1" dirty="0" err="1" smtClean="0">
                <a:solidFill>
                  <a:schemeClr val="accent1">
                    <a:lumMod val="75000"/>
                  </a:schemeClr>
                </a:solidFill>
                <a:latin typeface="+mj-lt"/>
                <a:cs typeface="Times New Roman" panose="02020603050405020304" pitchFamily="18" charset="0"/>
              </a:rPr>
              <a:t>Obiectivul</a:t>
            </a:r>
            <a:r>
              <a:rPr lang="en-US" sz="9600" b="1" dirty="0" smtClean="0">
                <a:solidFill>
                  <a:schemeClr val="accent1">
                    <a:lumMod val="75000"/>
                  </a:schemeClr>
                </a:solidFill>
                <a:latin typeface="+mj-lt"/>
                <a:cs typeface="Times New Roman" panose="02020603050405020304" pitchFamily="18" charset="0"/>
              </a:rPr>
              <a:t> </a:t>
            </a:r>
            <a:r>
              <a:rPr lang="en-US" sz="9600" b="1" dirty="0" err="1" smtClean="0">
                <a:solidFill>
                  <a:schemeClr val="accent1">
                    <a:lumMod val="75000"/>
                  </a:schemeClr>
                </a:solidFill>
                <a:latin typeface="+mj-lt"/>
                <a:cs typeface="Times New Roman" panose="02020603050405020304" pitchFamily="18" charset="0"/>
              </a:rPr>
              <a:t>acestor</a:t>
            </a:r>
            <a:r>
              <a:rPr lang="en-US" sz="9600" b="1" dirty="0" smtClean="0">
                <a:solidFill>
                  <a:schemeClr val="accent1">
                    <a:lumMod val="75000"/>
                  </a:schemeClr>
                </a:solidFill>
                <a:latin typeface="+mj-lt"/>
                <a:cs typeface="Times New Roman" panose="02020603050405020304" pitchFamily="18" charset="0"/>
              </a:rPr>
              <a:t> a</a:t>
            </a:r>
            <a:r>
              <a:rPr lang="ro-RO" sz="9600" b="1" dirty="0" smtClean="0">
                <a:solidFill>
                  <a:schemeClr val="accent1">
                    <a:lumMod val="75000"/>
                  </a:schemeClr>
                </a:solidFill>
                <a:latin typeface="+mj-lt"/>
                <a:cs typeface="Times New Roman" panose="02020603050405020304" pitchFamily="18" charset="0"/>
              </a:rPr>
              <a:t>cţiuni este de a crea capacităţi Europene, de a răspunde şi de a creşte rezilenţa la schimbările climatice prin consolidarea în mod semnificativ a pieţii mondiale ce se formează pentru serviciile climatice bazate pe cerere atît pentru adaptarea la schimbări climaterice cît şi atenuarea necesităţilor.</a:t>
            </a:r>
            <a:endParaRPr lang="en-US" sz="9600" b="1" dirty="0" smtClean="0">
              <a:solidFill>
                <a:schemeClr val="accent1">
                  <a:lumMod val="75000"/>
                </a:schemeClr>
              </a:solidFill>
              <a:latin typeface="+mj-lt"/>
              <a:cs typeface="Times New Roman" panose="02020603050405020304" pitchFamily="18" charset="0"/>
            </a:endParaRPr>
          </a:p>
          <a:p>
            <a:pPr fontAlgn="auto">
              <a:lnSpc>
                <a:spcPct val="120000"/>
              </a:lnSpc>
              <a:spcAft>
                <a:spcPts val="0"/>
              </a:spcAft>
              <a:defRPr/>
            </a:pPr>
            <a:endParaRPr lang="en-US" dirty="0">
              <a:latin typeface="Times New Roman" panose="02020603050405020304" pitchFamily="18" charset="0"/>
              <a:cs typeface="Times New Roman" panose="02020603050405020304" pitchFamily="18" charset="0"/>
            </a:endParaRP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t="3514" r="30418"/>
          <a:stretch>
            <a:fillRect/>
          </a:stretch>
        </p:blipFill>
        <p:spPr bwMode="auto">
          <a:xfrm>
            <a:off x="462948" y="2276872"/>
            <a:ext cx="3167062" cy="241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491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o-RO" b="1" dirty="0">
                <a:solidFill>
                  <a:schemeClr val="tx2"/>
                </a:solidFill>
              </a:rPr>
              <a:t>Servicii </a:t>
            </a:r>
            <a:r>
              <a:rPr lang="ro-RO" b="1" dirty="0" smtClean="0">
                <a:solidFill>
                  <a:schemeClr val="tx2"/>
                </a:solidFill>
              </a:rPr>
              <a:t>climatice</a:t>
            </a:r>
            <a:endParaRPr lang="en-US" dirty="0"/>
          </a:p>
        </p:txBody>
      </p:sp>
      <p:sp>
        <p:nvSpPr>
          <p:cNvPr id="3" name="Текст 2"/>
          <p:cNvSpPr>
            <a:spLocks noGrp="1"/>
          </p:cNvSpPr>
          <p:nvPr>
            <p:ph type="body" idx="1"/>
          </p:nvPr>
        </p:nvSpPr>
        <p:spPr>
          <a:xfrm>
            <a:off x="457200" y="1124744"/>
            <a:ext cx="4040188" cy="1050131"/>
          </a:xfrm>
        </p:spPr>
        <p:txBody>
          <a:bodyPr>
            <a:normAutofit fontScale="92500" lnSpcReduction="10000"/>
          </a:bodyPr>
          <a:lstStyle/>
          <a:p>
            <a:r>
              <a:rPr lang="en-US" spc="-5" dirty="0">
                <a:solidFill>
                  <a:srgbClr val="7030A0"/>
                </a:solidFill>
              </a:rPr>
              <a:t>SC5-01-2016-2017: </a:t>
            </a:r>
            <a:r>
              <a:rPr lang="ro-RO" spc="-5" dirty="0">
                <a:solidFill>
                  <a:srgbClr val="7030A0"/>
                </a:solidFill>
              </a:rPr>
              <a:t>Exploatarea valorii adăugate la servicii </a:t>
            </a:r>
            <a:r>
              <a:rPr lang="ro-RO" spc="-5" dirty="0" smtClean="0">
                <a:solidFill>
                  <a:srgbClr val="7030A0"/>
                </a:solidFill>
              </a:rPr>
              <a:t>climatice</a:t>
            </a:r>
            <a:endParaRPr lang="en-US" spc="-5" dirty="0">
              <a:solidFill>
                <a:srgbClr val="7030A0"/>
              </a:solidFill>
            </a:endParaRPr>
          </a:p>
        </p:txBody>
      </p:sp>
      <p:sp>
        <p:nvSpPr>
          <p:cNvPr id="4" name="Объект 3"/>
          <p:cNvSpPr>
            <a:spLocks noGrp="1"/>
          </p:cNvSpPr>
          <p:nvPr>
            <p:ph sz="half" idx="2"/>
          </p:nvPr>
        </p:nvSpPr>
        <p:spPr>
          <a:xfrm>
            <a:off x="539552" y="2278009"/>
            <a:ext cx="4040188" cy="3054325"/>
          </a:xfrm>
        </p:spPr>
        <p:txBody>
          <a:bodyPr>
            <a:normAutofit/>
          </a:bodyPr>
          <a:lstStyle/>
          <a:p>
            <a:pPr marL="0" indent="0">
              <a:buNone/>
            </a:pPr>
            <a:r>
              <a:rPr lang="en-US" dirty="0" smtClean="0">
                <a:solidFill>
                  <a:prstClr val="black"/>
                </a:solidFill>
                <a:latin typeface="Times New Roman" panose="02020603050405020304" pitchFamily="18" charset="0"/>
                <a:cs typeface="Times New Roman" panose="02020603050405020304" pitchFamily="18" charset="0"/>
              </a:rPr>
              <a:t>b</a:t>
            </a:r>
            <a:r>
              <a:rPr lang="en-US" dirty="0">
                <a:solidFill>
                  <a:prstClr val="black"/>
                </a:solidFill>
                <a:latin typeface="Times New Roman" panose="02020603050405020304" pitchFamily="18" charset="0"/>
                <a:cs typeface="Times New Roman" panose="02020603050405020304" pitchFamily="18" charset="0"/>
              </a:rPr>
              <a:t>) </a:t>
            </a:r>
            <a:r>
              <a:rPr lang="ro-RO" dirty="0">
                <a:solidFill>
                  <a:prstClr val="black"/>
                </a:solidFill>
                <a:latin typeface="Times New Roman" panose="02020603050405020304" pitchFamily="18" charset="0"/>
                <a:cs typeface="Times New Roman" panose="02020603050405020304" pitchFamily="18" charset="0"/>
              </a:rPr>
              <a:t>De la conceptul de servicii climatice la pilotare şi dovadă de </a:t>
            </a:r>
            <a:r>
              <a:rPr lang="ro-RO" dirty="0" smtClean="0">
                <a:solidFill>
                  <a:prstClr val="black"/>
                </a:solidFill>
                <a:latin typeface="Times New Roman" panose="02020603050405020304" pitchFamily="18" charset="0"/>
                <a:cs typeface="Times New Roman" panose="02020603050405020304" pitchFamily="18" charset="0"/>
              </a:rPr>
              <a:t>concept</a:t>
            </a:r>
            <a:endParaRPr lang="en-US" dirty="0" smtClean="0">
              <a:solidFill>
                <a:prstClr val="black"/>
              </a:solidFill>
              <a:latin typeface="Times New Roman" panose="02020603050405020304" pitchFamily="18" charset="0"/>
              <a:cs typeface="Times New Roman" panose="02020603050405020304" pitchFamily="18" charset="0"/>
            </a:endParaRPr>
          </a:p>
          <a:p>
            <a:r>
              <a:rPr lang="ro-RO" dirty="0" smtClean="0">
                <a:solidFill>
                  <a:prstClr val="black"/>
                </a:solidFill>
                <a:latin typeface="Times New Roman" panose="02020603050405020304" pitchFamily="18" charset="0"/>
                <a:cs typeface="Times New Roman" panose="02020603050405020304" pitchFamily="18" charset="0"/>
              </a:rPr>
              <a:t>dezvoltarea noilor concepte de servicii climatice</a:t>
            </a:r>
            <a:endParaRPr lang="en-US" dirty="0" smtClean="0">
              <a:solidFill>
                <a:prstClr val="black"/>
              </a:solidFill>
              <a:latin typeface="Times New Roman" panose="02020603050405020304" pitchFamily="18" charset="0"/>
              <a:cs typeface="Times New Roman" panose="02020603050405020304" pitchFamily="18" charset="0"/>
            </a:endParaRPr>
          </a:p>
          <a:p>
            <a:r>
              <a:rPr lang="ro-RO" i="1" dirty="0" smtClean="0">
                <a:solidFill>
                  <a:prstClr val="black"/>
                </a:solidFill>
                <a:latin typeface="Times New Roman" panose="02020603050405020304" pitchFamily="18" charset="0"/>
                <a:cs typeface="Times New Roman" panose="02020603050405020304" pitchFamily="18" charset="0"/>
              </a:rPr>
              <a:t>Acţiuni </a:t>
            </a:r>
            <a:r>
              <a:rPr lang="ro-RO" i="1" dirty="0">
                <a:solidFill>
                  <a:prstClr val="black"/>
                </a:solidFill>
                <a:latin typeface="Times New Roman" panose="02020603050405020304" pitchFamily="18" charset="0"/>
                <a:cs typeface="Times New Roman" panose="02020603050405020304" pitchFamily="18" charset="0"/>
              </a:rPr>
              <a:t>de cercetare şi </a:t>
            </a:r>
            <a:r>
              <a:rPr lang="ro-RO" i="1" dirty="0" smtClean="0">
                <a:solidFill>
                  <a:prstClr val="black"/>
                </a:solidFill>
                <a:latin typeface="Times New Roman" panose="02020603050405020304" pitchFamily="18" charset="0"/>
                <a:cs typeface="Times New Roman" panose="02020603050405020304" pitchFamily="18" charset="0"/>
              </a:rPr>
              <a:t>inovare</a:t>
            </a:r>
            <a:endParaRPr lang="ro-RO" i="1"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5" name="Текст 4"/>
          <p:cNvSpPr>
            <a:spLocks noGrp="1"/>
          </p:cNvSpPr>
          <p:nvPr>
            <p:ph type="body" sz="quarter" idx="3"/>
          </p:nvPr>
        </p:nvSpPr>
        <p:spPr>
          <a:xfrm>
            <a:off x="4645025" y="1124744"/>
            <a:ext cx="4041775" cy="1050131"/>
          </a:xfrm>
        </p:spPr>
        <p:txBody>
          <a:bodyPr>
            <a:normAutofit fontScale="92500" lnSpcReduction="10000"/>
          </a:bodyPr>
          <a:lstStyle/>
          <a:p>
            <a:r>
              <a:rPr lang="en-US" spc="-5" dirty="0" smtClean="0">
                <a:solidFill>
                  <a:srgbClr val="7030A0"/>
                </a:solidFill>
              </a:rPr>
              <a:t>SC5-0</a:t>
            </a:r>
            <a:r>
              <a:rPr lang="ro-RO" spc="-5" dirty="0" smtClean="0">
                <a:solidFill>
                  <a:srgbClr val="7030A0"/>
                </a:solidFill>
              </a:rPr>
              <a:t>2</a:t>
            </a:r>
            <a:r>
              <a:rPr lang="en-US" spc="-5" dirty="0" smtClean="0">
                <a:solidFill>
                  <a:srgbClr val="7030A0"/>
                </a:solidFill>
              </a:rPr>
              <a:t>-2016-2017:</a:t>
            </a:r>
            <a:r>
              <a:rPr lang="ro-RO" spc="-5" dirty="0">
                <a:solidFill>
                  <a:srgbClr val="7030A0"/>
                </a:solidFill>
              </a:rPr>
              <a:t> Sistemul european integrat de modelare și predicție a climatului regional</a:t>
            </a:r>
            <a:endParaRPr lang="en-US" dirty="0"/>
          </a:p>
        </p:txBody>
      </p:sp>
      <p:sp>
        <p:nvSpPr>
          <p:cNvPr id="6" name="Объект 5"/>
          <p:cNvSpPr>
            <a:spLocks noGrp="1"/>
          </p:cNvSpPr>
          <p:nvPr>
            <p:ph sz="quarter" idx="4"/>
          </p:nvPr>
        </p:nvSpPr>
        <p:spPr>
          <a:xfrm>
            <a:off x="4645025" y="2174875"/>
            <a:ext cx="4041775" cy="3126333"/>
          </a:xfrm>
        </p:spPr>
        <p:txBody>
          <a:bodyPr/>
          <a:lstStyle/>
          <a:p>
            <a:pPr marL="0" indent="0">
              <a:buNone/>
            </a:pPr>
            <a:r>
              <a:rPr lang="vi-VN" dirty="0" smtClean="0">
                <a:latin typeface="+mj-lt"/>
              </a:rPr>
              <a:t>dezvolta</a:t>
            </a:r>
            <a:r>
              <a:rPr lang="ro-RO" dirty="0" smtClean="0">
                <a:latin typeface="+mj-lt"/>
              </a:rPr>
              <a:t>rea</a:t>
            </a:r>
            <a:r>
              <a:rPr lang="vi-VN" dirty="0" smtClean="0">
                <a:latin typeface="+mj-lt"/>
              </a:rPr>
              <a:t> </a:t>
            </a:r>
            <a:r>
              <a:rPr lang="vi-VN" dirty="0">
                <a:latin typeface="+mj-lt"/>
              </a:rPr>
              <a:t>un sistem regional european inovator ansamblu de predicție </a:t>
            </a:r>
            <a:r>
              <a:rPr lang="vi-VN" dirty="0" smtClean="0">
                <a:latin typeface="+mj-lt"/>
              </a:rPr>
              <a:t>bazat </a:t>
            </a:r>
            <a:r>
              <a:rPr lang="vi-VN" dirty="0">
                <a:latin typeface="+mj-lt"/>
              </a:rPr>
              <a:t>pe o nouă generație de modele climatice de înaltă </a:t>
            </a:r>
            <a:r>
              <a:rPr lang="vi-VN" dirty="0" smtClean="0">
                <a:latin typeface="+mj-lt"/>
              </a:rPr>
              <a:t>rezoluție</a:t>
            </a:r>
            <a:r>
              <a:rPr lang="ro-RO" dirty="0" smtClean="0">
                <a:latin typeface="+mj-lt"/>
              </a:rPr>
              <a:t>;</a:t>
            </a:r>
          </a:p>
          <a:p>
            <a:r>
              <a:rPr lang="ro-RO" i="1" dirty="0">
                <a:solidFill>
                  <a:prstClr val="black"/>
                </a:solidFill>
                <a:latin typeface="Times New Roman" panose="02020603050405020304" pitchFamily="18" charset="0"/>
                <a:cs typeface="Times New Roman" panose="02020603050405020304" pitchFamily="18" charset="0"/>
              </a:rPr>
              <a:t>Acţiuni de cercetare şi </a:t>
            </a:r>
            <a:r>
              <a:rPr lang="ro-RO" i="1" dirty="0" smtClean="0">
                <a:solidFill>
                  <a:prstClr val="black"/>
                </a:solidFill>
                <a:latin typeface="Times New Roman" panose="02020603050405020304" pitchFamily="18" charset="0"/>
                <a:cs typeface="Times New Roman" panose="02020603050405020304" pitchFamily="18" charset="0"/>
              </a:rPr>
              <a:t>inovare</a:t>
            </a:r>
          </a:p>
        </p:txBody>
      </p:sp>
      <p:sp>
        <p:nvSpPr>
          <p:cNvPr id="7" name="Прямоугольник 6"/>
          <p:cNvSpPr/>
          <p:nvPr/>
        </p:nvSpPr>
        <p:spPr>
          <a:xfrm>
            <a:off x="2483768" y="5445224"/>
            <a:ext cx="3505062" cy="461665"/>
          </a:xfrm>
          <a:prstGeom prst="rect">
            <a:avLst/>
          </a:prstGeom>
        </p:spPr>
        <p:txBody>
          <a:bodyPr wrap="none">
            <a:spAutoFit/>
          </a:bodyPr>
          <a:lstStyle/>
          <a:p>
            <a:pPr lvl="0">
              <a:spcBef>
                <a:spcPct val="20000"/>
              </a:spcBef>
            </a:pPr>
            <a:r>
              <a:rPr lang="ro-RO" sz="2400" b="1" dirty="0">
                <a:solidFill>
                  <a:prstClr val="black"/>
                </a:solidFill>
                <a:latin typeface="Times New Roman" panose="02020603050405020304" pitchFamily="18" charset="0"/>
                <a:cs typeface="Times New Roman" panose="02020603050405020304" pitchFamily="18" charset="0"/>
              </a:rPr>
              <a:t>Termen limită 07.03.2017</a:t>
            </a:r>
            <a:endParaRPr lang="en-US" sz="2400" b="1" dirty="0">
              <a:solidFill>
                <a:prstClr val="black"/>
              </a:solidFill>
            </a:endParaRPr>
          </a:p>
        </p:txBody>
      </p:sp>
      <p:sp>
        <p:nvSpPr>
          <p:cNvPr id="8" name="Загнутый угол 7"/>
          <p:cNvSpPr/>
          <p:nvPr/>
        </p:nvSpPr>
        <p:spPr>
          <a:xfrm>
            <a:off x="8249050" y="5117730"/>
            <a:ext cx="864096" cy="576064"/>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100%</a:t>
            </a:r>
            <a:endParaRPr lang="en-US" dirty="0"/>
          </a:p>
        </p:txBody>
      </p:sp>
    </p:spTree>
    <p:extLst>
      <p:ext uri="{BB962C8B-B14F-4D97-AF65-F5344CB8AC3E}">
        <p14:creationId xmlns:p14="http://schemas.microsoft.com/office/powerpoint/2010/main" val="2657571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o-RO" b="1" dirty="0">
                <a:solidFill>
                  <a:schemeClr val="tx2"/>
                </a:solidFill>
              </a:rPr>
              <a:t>Servicii </a:t>
            </a:r>
            <a:r>
              <a:rPr lang="ro-RO" b="1" dirty="0" smtClean="0">
                <a:solidFill>
                  <a:schemeClr val="tx2"/>
                </a:solidFill>
              </a:rPr>
              <a:t>climatice</a:t>
            </a:r>
            <a:endParaRPr lang="en-US" dirty="0"/>
          </a:p>
        </p:txBody>
      </p:sp>
      <p:sp>
        <p:nvSpPr>
          <p:cNvPr id="3" name="Текст 2"/>
          <p:cNvSpPr>
            <a:spLocks noGrp="1"/>
          </p:cNvSpPr>
          <p:nvPr>
            <p:ph type="body" idx="1"/>
          </p:nvPr>
        </p:nvSpPr>
        <p:spPr>
          <a:xfrm>
            <a:off x="457200" y="908720"/>
            <a:ext cx="4040188" cy="1266155"/>
          </a:xfrm>
        </p:spPr>
        <p:txBody>
          <a:bodyPr>
            <a:noAutofit/>
          </a:bodyPr>
          <a:lstStyle/>
          <a:p>
            <a:r>
              <a:rPr lang="en-US" sz="2000" spc="-5" dirty="0" smtClean="0">
                <a:solidFill>
                  <a:srgbClr val="7030A0"/>
                </a:solidFill>
                <a:latin typeface="Times New Roman" panose="02020603050405020304" pitchFamily="18" charset="0"/>
                <a:cs typeface="Times New Roman" panose="02020603050405020304" pitchFamily="18" charset="0"/>
              </a:rPr>
              <a:t>SC5-0</a:t>
            </a:r>
            <a:r>
              <a:rPr lang="ro-RO" sz="2000" spc="-5" dirty="0" smtClean="0">
                <a:solidFill>
                  <a:srgbClr val="7030A0"/>
                </a:solidFill>
                <a:latin typeface="Times New Roman" panose="02020603050405020304" pitchFamily="18" charset="0"/>
                <a:cs typeface="Times New Roman" panose="02020603050405020304" pitchFamily="18" charset="0"/>
              </a:rPr>
              <a:t>4</a:t>
            </a:r>
            <a:r>
              <a:rPr lang="en-US" sz="2000" spc="-5" dirty="0" smtClean="0">
                <a:solidFill>
                  <a:srgbClr val="7030A0"/>
                </a:solidFill>
                <a:latin typeface="Times New Roman" panose="02020603050405020304" pitchFamily="18" charset="0"/>
                <a:cs typeface="Times New Roman" panose="02020603050405020304" pitchFamily="18" charset="0"/>
              </a:rPr>
              <a:t>-2017</a:t>
            </a:r>
            <a:r>
              <a:rPr lang="ro-RO" sz="2000" spc="-5" dirty="0" smtClean="0">
                <a:solidFill>
                  <a:srgbClr val="7030A0"/>
                </a:solidFill>
                <a:latin typeface="Times New Roman" panose="02020603050405020304" pitchFamily="18" charset="0"/>
                <a:cs typeface="Times New Roman" panose="02020603050405020304" pitchFamily="18" charset="0"/>
              </a:rPr>
              <a:t>: </a:t>
            </a:r>
            <a:r>
              <a:rPr lang="ro-RO" sz="2000" dirty="0">
                <a:solidFill>
                  <a:srgbClr val="7030A0"/>
                </a:solidFill>
                <a:latin typeface="Times New Roman" panose="02020603050405020304" pitchFamily="18" charset="0"/>
                <a:cs typeface="Times New Roman" panose="02020603050405020304" pitchFamily="18" charset="0"/>
              </a:rPr>
              <a:t> </a:t>
            </a:r>
            <a:r>
              <a:rPr lang="vi-VN" sz="2000" dirty="0" smtClean="0">
                <a:solidFill>
                  <a:srgbClr val="7030A0"/>
                </a:solidFill>
                <a:latin typeface="Times New Roman" panose="02020603050405020304" pitchFamily="18" charset="0"/>
                <a:cs typeface="Times New Roman" panose="02020603050405020304" pitchFamily="18" charset="0"/>
              </a:rPr>
              <a:t>Către</a:t>
            </a:r>
            <a:r>
              <a:rPr lang="ro-RO" sz="2000" dirty="0" smtClean="0">
                <a:solidFill>
                  <a:srgbClr val="7030A0"/>
                </a:solidFill>
                <a:latin typeface="Times New Roman" panose="02020603050405020304" pitchFamily="18" charset="0"/>
                <a:cs typeface="Times New Roman" panose="02020603050405020304" pitchFamily="18" charset="0"/>
              </a:rPr>
              <a:t> </a:t>
            </a:r>
            <a:r>
              <a:rPr lang="vi-VN" sz="2000" dirty="0" smtClean="0">
                <a:solidFill>
                  <a:srgbClr val="7030A0"/>
                </a:solidFill>
                <a:latin typeface="Times New Roman" panose="02020603050405020304" pitchFamily="18" charset="0"/>
                <a:cs typeface="Times New Roman" panose="02020603050405020304" pitchFamily="18" charset="0"/>
              </a:rPr>
              <a:t>un</a:t>
            </a:r>
            <a:r>
              <a:rPr lang="vi-VN" sz="2000" dirty="0">
                <a:solidFill>
                  <a:srgbClr val="7030A0"/>
                </a:solidFill>
                <a:latin typeface="Times New Roman" panose="02020603050405020304" pitchFamily="18" charset="0"/>
                <a:cs typeface="Times New Roman" panose="02020603050405020304" pitchFamily="18" charset="0"/>
              </a:rPr>
              <a:t> sistem robust </a:t>
            </a:r>
            <a:r>
              <a:rPr lang="vi-VN" sz="2000" dirty="0" smtClean="0">
                <a:solidFill>
                  <a:srgbClr val="7030A0"/>
                </a:solidFill>
                <a:latin typeface="Times New Roman" panose="02020603050405020304" pitchFamily="18" charset="0"/>
                <a:cs typeface="Times New Roman" panose="02020603050405020304" pitchFamily="18" charset="0"/>
              </a:rPr>
              <a:t>și</a:t>
            </a:r>
            <a:r>
              <a:rPr lang="ro-RO" sz="2000" dirty="0" smtClean="0">
                <a:solidFill>
                  <a:srgbClr val="7030A0"/>
                </a:solidFill>
                <a:latin typeface="Times New Roman" panose="02020603050405020304" pitchFamily="18" charset="0"/>
                <a:cs typeface="Times New Roman" panose="02020603050405020304" pitchFamily="18" charset="0"/>
              </a:rPr>
              <a:t> </a:t>
            </a:r>
            <a:r>
              <a:rPr lang="vi-VN" sz="2000" dirty="0" smtClean="0">
                <a:solidFill>
                  <a:srgbClr val="7030A0"/>
                </a:solidFill>
                <a:latin typeface="Times New Roman" panose="02020603050405020304" pitchFamily="18" charset="0"/>
                <a:cs typeface="Times New Roman" panose="02020603050405020304" pitchFamily="18" charset="0"/>
              </a:rPr>
              <a:t>cuprinzător</a:t>
            </a:r>
            <a:r>
              <a:rPr lang="vi-VN" sz="2000" dirty="0">
                <a:solidFill>
                  <a:srgbClr val="7030A0"/>
                </a:solidFill>
                <a:latin typeface="Times New Roman" panose="02020603050405020304" pitchFamily="18" charset="0"/>
                <a:cs typeface="Times New Roman" panose="02020603050405020304" pitchFamily="18" charset="0"/>
              </a:rPr>
              <a:t> de verificare a gazelor cu efect de </a:t>
            </a:r>
            <a:r>
              <a:rPr lang="vi-VN" sz="2000" dirty="0" smtClean="0">
                <a:solidFill>
                  <a:srgbClr val="7030A0"/>
                </a:solidFill>
                <a:latin typeface="Times New Roman" panose="02020603050405020304" pitchFamily="18" charset="0"/>
                <a:cs typeface="Times New Roman" panose="02020603050405020304" pitchFamily="18" charset="0"/>
              </a:rPr>
              <a:t>seră</a:t>
            </a:r>
            <a:endParaRPr lang="vi-VN" sz="2000" dirty="0">
              <a:solidFill>
                <a:srgbClr val="7030A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457200" y="2174875"/>
            <a:ext cx="4040188" cy="3054325"/>
          </a:xfrm>
        </p:spPr>
        <p:txBody>
          <a:bodyPr>
            <a:normAutofit fontScale="85000" lnSpcReduction="10000"/>
          </a:bodyPr>
          <a:lstStyle/>
          <a:p>
            <a:r>
              <a:rPr lang="vi-VN" dirty="0">
                <a:solidFill>
                  <a:prstClr val="black"/>
                </a:solidFill>
                <a:latin typeface="Times New Roman" panose="02020603050405020304" pitchFamily="18" charset="0"/>
                <a:cs typeface="Times New Roman" panose="02020603050405020304" pitchFamily="18" charset="0"/>
              </a:rPr>
              <a:t>îmbunătățirea metodelor / abordările utilizate în prezent pentru estimarea emisiilor de gaze cu efect de </a:t>
            </a:r>
            <a:r>
              <a:rPr lang="vi-VN" dirty="0" smtClean="0">
                <a:solidFill>
                  <a:prstClr val="black"/>
                </a:solidFill>
                <a:latin typeface="Times New Roman" panose="02020603050405020304" pitchFamily="18" charset="0"/>
                <a:cs typeface="Times New Roman" panose="02020603050405020304" pitchFamily="18" charset="0"/>
              </a:rPr>
              <a:t>seră</a:t>
            </a:r>
            <a:r>
              <a:rPr lang="ro-RO" dirty="0" smtClean="0">
                <a:solidFill>
                  <a:prstClr val="black"/>
                </a:solidFill>
                <a:latin typeface="Times New Roman" panose="02020603050405020304" pitchFamily="18" charset="0"/>
                <a:cs typeface="Times New Roman" panose="02020603050405020304" pitchFamily="18" charset="0"/>
              </a:rPr>
              <a:t>;</a:t>
            </a:r>
          </a:p>
          <a:p>
            <a:r>
              <a:rPr lang="ro-RO" dirty="0" smtClean="0">
                <a:solidFill>
                  <a:prstClr val="black"/>
                </a:solidFill>
                <a:latin typeface="Times New Roman" panose="02020603050405020304" pitchFamily="18" charset="0"/>
                <a:cs typeface="Times New Roman" panose="02020603050405020304" pitchFamily="18" charset="0"/>
              </a:rPr>
              <a:t>abordarea aspectelor </a:t>
            </a:r>
            <a:r>
              <a:rPr lang="ro-RO" dirty="0">
                <a:solidFill>
                  <a:prstClr val="black"/>
                </a:solidFill>
                <a:latin typeface="Times New Roman" panose="02020603050405020304" pitchFamily="18" charset="0"/>
                <a:cs typeface="Times New Roman" panose="02020603050405020304" pitchFamily="18" charset="0"/>
              </a:rPr>
              <a:t>precum standardele de date, transferul de informații și instrumente, precum și repetabilitatea metodologiilor și instrumentelor din afara </a:t>
            </a:r>
            <a:r>
              <a:rPr lang="ro-RO" dirty="0" smtClean="0">
                <a:solidFill>
                  <a:prstClr val="black"/>
                </a:solidFill>
                <a:latin typeface="Times New Roman" panose="02020603050405020304" pitchFamily="18" charset="0"/>
                <a:cs typeface="Times New Roman" panose="02020603050405020304" pitchFamily="18" charset="0"/>
              </a:rPr>
              <a:t>Europei.</a:t>
            </a:r>
          </a:p>
          <a:p>
            <a:r>
              <a:rPr lang="ro-RO" i="1" dirty="0" smtClean="0">
                <a:solidFill>
                  <a:prstClr val="black"/>
                </a:solidFill>
                <a:latin typeface="Times New Roman" panose="02020603050405020304" pitchFamily="18" charset="0"/>
                <a:cs typeface="Times New Roman" panose="02020603050405020304" pitchFamily="18" charset="0"/>
              </a:rPr>
              <a:t>Acţiuni </a:t>
            </a:r>
            <a:r>
              <a:rPr lang="ro-RO" i="1" dirty="0">
                <a:solidFill>
                  <a:prstClr val="black"/>
                </a:solidFill>
                <a:latin typeface="Times New Roman" panose="02020603050405020304" pitchFamily="18" charset="0"/>
                <a:cs typeface="Times New Roman" panose="02020603050405020304" pitchFamily="18" charset="0"/>
              </a:rPr>
              <a:t>de cercetare şi inovare</a:t>
            </a:r>
          </a:p>
          <a:p>
            <a:endParaRPr lang="en-US" dirty="0"/>
          </a:p>
        </p:txBody>
      </p:sp>
      <p:sp>
        <p:nvSpPr>
          <p:cNvPr id="5" name="Текст 4"/>
          <p:cNvSpPr>
            <a:spLocks noGrp="1"/>
          </p:cNvSpPr>
          <p:nvPr>
            <p:ph type="body" sz="quarter" idx="3"/>
          </p:nvPr>
        </p:nvSpPr>
        <p:spPr>
          <a:xfrm>
            <a:off x="4645025" y="1124744"/>
            <a:ext cx="4498975" cy="1152128"/>
          </a:xfrm>
        </p:spPr>
        <p:txBody>
          <a:bodyPr>
            <a:noAutofit/>
          </a:bodyPr>
          <a:lstStyle/>
          <a:p>
            <a:r>
              <a:rPr lang="en-US" sz="2000" spc="-5" dirty="0" smtClean="0">
                <a:solidFill>
                  <a:srgbClr val="7030A0"/>
                </a:solidFill>
                <a:latin typeface="Times New Roman" panose="02020603050405020304" pitchFamily="18" charset="0"/>
                <a:cs typeface="Times New Roman" panose="02020603050405020304" pitchFamily="18" charset="0"/>
              </a:rPr>
              <a:t>SC5-</a:t>
            </a:r>
            <a:r>
              <a:rPr lang="ro-RO" sz="2000" spc="-5" dirty="0" smtClean="0">
                <a:solidFill>
                  <a:srgbClr val="7030A0"/>
                </a:solidFill>
                <a:latin typeface="Times New Roman" panose="02020603050405020304" pitchFamily="18" charset="0"/>
                <a:cs typeface="Times New Roman" panose="02020603050405020304" pitchFamily="18" charset="0"/>
              </a:rPr>
              <a:t>31</a:t>
            </a:r>
            <a:r>
              <a:rPr lang="en-US" sz="2000" spc="-5" dirty="0" smtClean="0">
                <a:solidFill>
                  <a:srgbClr val="7030A0"/>
                </a:solidFill>
                <a:latin typeface="Times New Roman" panose="02020603050405020304" pitchFamily="18" charset="0"/>
                <a:cs typeface="Times New Roman" panose="02020603050405020304" pitchFamily="18" charset="0"/>
              </a:rPr>
              <a:t>-2017:</a:t>
            </a:r>
            <a:r>
              <a:rPr lang="ro-RO" sz="2000" spc="-5" dirty="0" smtClean="0">
                <a:solidFill>
                  <a:srgbClr val="7030A0"/>
                </a:solidFill>
                <a:latin typeface="Times New Roman" panose="02020603050405020304" pitchFamily="18" charset="0"/>
                <a:cs typeface="Times New Roman" panose="02020603050405020304" pitchFamily="18" charset="0"/>
              </a:rPr>
              <a:t> </a:t>
            </a:r>
            <a:r>
              <a:rPr lang="vi-VN" sz="2000" spc="-5" dirty="0" smtClean="0">
                <a:solidFill>
                  <a:srgbClr val="7030A0"/>
                </a:solidFill>
                <a:latin typeface="Times New Roman" panose="02020603050405020304" pitchFamily="18" charset="0"/>
                <a:cs typeface="Times New Roman" panose="02020603050405020304" pitchFamily="18" charset="0"/>
              </a:rPr>
              <a:t>Extinder</a:t>
            </a:r>
            <a:r>
              <a:rPr lang="ro-RO" sz="2000" spc="-5" dirty="0" smtClean="0">
                <a:solidFill>
                  <a:srgbClr val="7030A0"/>
                </a:solidFill>
                <a:latin typeface="Times New Roman" panose="02020603050405020304" pitchFamily="18" charset="0"/>
                <a:cs typeface="Times New Roman" panose="02020603050405020304" pitchFamily="18" charset="0"/>
              </a:rPr>
              <a:t>ea</a:t>
            </a:r>
            <a:r>
              <a:rPr lang="vi-VN" sz="2000" spc="-5" dirty="0" smtClean="0">
                <a:solidFill>
                  <a:srgbClr val="7030A0"/>
                </a:solidFill>
                <a:latin typeface="Times New Roman" panose="02020603050405020304" pitchFamily="18" charset="0"/>
                <a:cs typeface="Times New Roman" panose="02020603050405020304" pitchFamily="18" charset="0"/>
              </a:rPr>
              <a:t> </a:t>
            </a:r>
            <a:r>
              <a:rPr lang="vi-VN" sz="2000" spc="-5" dirty="0">
                <a:solidFill>
                  <a:srgbClr val="7030A0"/>
                </a:solidFill>
                <a:latin typeface="Times New Roman" panose="02020603050405020304" pitchFamily="18" charset="0"/>
                <a:cs typeface="Times New Roman" panose="02020603050405020304" pitchFamily="18" charset="0"/>
              </a:rPr>
              <a:t>prin activități de cooperare internațională cu privire la adaptarea </a:t>
            </a:r>
            <a:r>
              <a:rPr lang="ro-RO" sz="2000" spc="-5" dirty="0" smtClean="0">
                <a:solidFill>
                  <a:srgbClr val="7030A0"/>
                </a:solidFill>
                <a:latin typeface="Times New Roman" panose="02020603050405020304" pitchFamily="18" charset="0"/>
                <a:cs typeface="Times New Roman" panose="02020603050405020304" pitchFamily="18" charset="0"/>
              </a:rPr>
              <a:t>și </a:t>
            </a:r>
            <a:r>
              <a:rPr lang="vi-VN" sz="2000" spc="-5" dirty="0" smtClean="0">
                <a:solidFill>
                  <a:srgbClr val="7030A0"/>
                </a:solidFill>
                <a:latin typeface="Times New Roman" panose="02020603050405020304" pitchFamily="18" charset="0"/>
                <a:cs typeface="Times New Roman" panose="02020603050405020304" pitchFamily="18" charset="0"/>
              </a:rPr>
              <a:t>atenuare</a:t>
            </a:r>
            <a:r>
              <a:rPr lang="ro-RO" sz="2000" spc="-5" dirty="0" smtClean="0">
                <a:solidFill>
                  <a:srgbClr val="7030A0"/>
                </a:solidFill>
                <a:latin typeface="Times New Roman" panose="02020603050405020304" pitchFamily="18" charset="0"/>
                <a:cs typeface="Times New Roman" panose="02020603050405020304" pitchFamily="18" charset="0"/>
              </a:rPr>
              <a:t>a </a:t>
            </a:r>
            <a:r>
              <a:rPr lang="vi-VN" sz="2000" spc="-5" dirty="0" smtClean="0">
                <a:solidFill>
                  <a:srgbClr val="7030A0"/>
                </a:solidFill>
                <a:latin typeface="Times New Roman" panose="02020603050405020304" pitchFamily="18" charset="0"/>
                <a:cs typeface="Times New Roman" panose="02020603050405020304" pitchFamily="18" charset="0"/>
              </a:rPr>
              <a:t>la </a:t>
            </a:r>
            <a:r>
              <a:rPr lang="vi-VN" sz="2000" spc="-5" dirty="0">
                <a:solidFill>
                  <a:srgbClr val="7030A0"/>
                </a:solidFill>
                <a:latin typeface="Times New Roman" panose="02020603050405020304" pitchFamily="18" charset="0"/>
                <a:cs typeface="Times New Roman" panose="02020603050405020304" pitchFamily="18" charset="0"/>
              </a:rPr>
              <a:t>schimbările </a:t>
            </a:r>
            <a:r>
              <a:rPr lang="vi-VN" sz="2000" spc="-5" dirty="0" smtClean="0">
                <a:solidFill>
                  <a:srgbClr val="7030A0"/>
                </a:solidFill>
                <a:latin typeface="Times New Roman" panose="02020603050405020304" pitchFamily="18" charset="0"/>
                <a:cs typeface="Times New Roman" panose="02020603050405020304" pitchFamily="18" charset="0"/>
              </a:rPr>
              <a:t>climatice</a:t>
            </a:r>
            <a:endParaRPr lang="en-US" sz="2000"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sz="quarter" idx="4"/>
          </p:nvPr>
        </p:nvSpPr>
        <p:spPr>
          <a:xfrm>
            <a:off x="4645025" y="2174875"/>
            <a:ext cx="4391471" cy="3270349"/>
          </a:xfrm>
        </p:spPr>
        <p:txBody>
          <a:bodyPr>
            <a:noAutofit/>
          </a:bodyPr>
          <a:lstStyle/>
          <a:p>
            <a:r>
              <a:rPr lang="ro-RO" sz="1600" dirty="0" smtClean="0">
                <a:solidFill>
                  <a:prstClr val="black"/>
                </a:solidFill>
                <a:latin typeface="Times New Roman" panose="02020603050405020304" pitchFamily="18" charset="0"/>
                <a:cs typeface="Times New Roman" panose="02020603050405020304" pitchFamily="18" charset="0"/>
              </a:rPr>
              <a:t>c</a:t>
            </a:r>
            <a:r>
              <a:rPr lang="vi-VN" sz="1600" dirty="0" smtClean="0">
                <a:solidFill>
                  <a:prstClr val="black"/>
                </a:solidFill>
                <a:latin typeface="Times New Roman" panose="02020603050405020304" pitchFamily="18" charset="0"/>
                <a:cs typeface="Times New Roman" panose="02020603050405020304" pitchFamily="18" charset="0"/>
              </a:rPr>
              <a:t>rearea </a:t>
            </a:r>
            <a:r>
              <a:rPr lang="vi-VN" sz="1600" dirty="0">
                <a:solidFill>
                  <a:prstClr val="black"/>
                </a:solidFill>
                <a:latin typeface="Times New Roman" panose="02020603050405020304" pitchFamily="18" charset="0"/>
                <a:cs typeface="Times New Roman" panose="02020603050405020304" pitchFamily="18" charset="0"/>
              </a:rPr>
              <a:t>unui </a:t>
            </a:r>
            <a:r>
              <a:rPr lang="vi-VN" sz="1600" dirty="0" smtClean="0">
                <a:solidFill>
                  <a:prstClr val="black"/>
                </a:solidFill>
                <a:latin typeface="Times New Roman" panose="02020603050405020304" pitchFamily="18" charset="0"/>
                <a:cs typeface="Times New Roman" panose="02020603050405020304" pitchFamily="18" charset="0"/>
              </a:rPr>
              <a:t>dialog </a:t>
            </a:r>
            <a:r>
              <a:rPr lang="vi-VN" sz="1600" dirty="0">
                <a:solidFill>
                  <a:prstClr val="black"/>
                </a:solidFill>
                <a:latin typeface="Times New Roman" panose="02020603050405020304" pitchFamily="18" charset="0"/>
                <a:cs typeface="Times New Roman" panose="02020603050405020304" pitchFamily="18" charset="0"/>
              </a:rPr>
              <a:t>permanent pentru a încuraja, într-un mod structurat și strategic, deschiderea </a:t>
            </a:r>
            <a:r>
              <a:rPr lang="ro-RO" sz="1600" dirty="0" smtClean="0">
                <a:solidFill>
                  <a:prstClr val="black"/>
                </a:solidFill>
                <a:latin typeface="Times New Roman" panose="02020603050405020304" pitchFamily="18" charset="0"/>
                <a:cs typeface="Times New Roman" panose="02020603050405020304" pitchFamily="18" charset="0"/>
              </a:rPr>
              <a:t>rețeaua </a:t>
            </a:r>
            <a:r>
              <a:rPr lang="vi-VN" sz="1600" dirty="0" smtClean="0">
                <a:solidFill>
                  <a:prstClr val="black"/>
                </a:solidFill>
                <a:latin typeface="Times New Roman" panose="02020603050405020304" pitchFamily="18" charset="0"/>
                <a:cs typeface="Times New Roman" panose="02020603050405020304" pitchFamily="18" charset="0"/>
              </a:rPr>
              <a:t>JPI </a:t>
            </a:r>
            <a:r>
              <a:rPr lang="vi-VN" sz="1600" dirty="0">
                <a:solidFill>
                  <a:prstClr val="black"/>
                </a:solidFill>
                <a:latin typeface="Times New Roman" panose="02020603050405020304" pitchFamily="18" charset="0"/>
                <a:cs typeface="Times New Roman" panose="02020603050405020304" pitchFamily="18" charset="0"/>
              </a:rPr>
              <a:t>climatice, pentru a cooperării internaționale cu programele de cercetare-cheie climatice și de inovare </a:t>
            </a:r>
            <a:r>
              <a:rPr lang="vi-VN" sz="1600" dirty="0" smtClean="0">
                <a:solidFill>
                  <a:prstClr val="black"/>
                </a:solidFill>
                <a:latin typeface="Times New Roman" panose="02020603050405020304" pitchFamily="18" charset="0"/>
                <a:cs typeface="Times New Roman" panose="02020603050405020304" pitchFamily="18" charset="0"/>
              </a:rPr>
              <a:t>internațional</a:t>
            </a:r>
            <a:r>
              <a:rPr lang="ro-RO" sz="1600" dirty="0" smtClean="0">
                <a:solidFill>
                  <a:prstClr val="black"/>
                </a:solidFill>
                <a:latin typeface="Times New Roman" panose="02020603050405020304" pitchFamily="18" charset="0"/>
                <a:cs typeface="Times New Roman" panose="02020603050405020304" pitchFamily="18" charset="0"/>
              </a:rPr>
              <a:t>ă;</a:t>
            </a:r>
          </a:p>
          <a:p>
            <a:r>
              <a:rPr lang="vi-VN" sz="1600" dirty="0" smtClean="0">
                <a:solidFill>
                  <a:prstClr val="black"/>
                </a:solidFill>
                <a:latin typeface="Times New Roman" panose="02020603050405020304" pitchFamily="18" charset="0"/>
                <a:cs typeface="Times New Roman" panose="02020603050405020304" pitchFamily="18" charset="0"/>
              </a:rPr>
              <a:t>activități </a:t>
            </a:r>
            <a:r>
              <a:rPr lang="vi-VN" sz="1600" dirty="0">
                <a:solidFill>
                  <a:prstClr val="black"/>
                </a:solidFill>
                <a:latin typeface="Times New Roman" panose="02020603050405020304" pitchFamily="18" charset="0"/>
                <a:cs typeface="Times New Roman" panose="02020603050405020304" pitchFamily="18" charset="0"/>
              </a:rPr>
              <a:t>pentru a se alinia și </a:t>
            </a:r>
            <a:r>
              <a:rPr lang="ro-RO" sz="1600" dirty="0" smtClean="0">
                <a:solidFill>
                  <a:prstClr val="black"/>
                </a:solidFill>
                <a:latin typeface="Times New Roman" panose="02020603050405020304" pitchFamily="18" charset="0"/>
                <a:cs typeface="Times New Roman" panose="02020603050405020304" pitchFamily="18" charset="0"/>
              </a:rPr>
              <a:t>a </a:t>
            </a:r>
            <a:r>
              <a:rPr lang="vi-VN" sz="1600" dirty="0" smtClean="0">
                <a:solidFill>
                  <a:prstClr val="black"/>
                </a:solidFill>
                <a:latin typeface="Times New Roman" panose="02020603050405020304" pitchFamily="18" charset="0"/>
                <a:cs typeface="Times New Roman" panose="02020603050405020304" pitchFamily="18" charset="0"/>
              </a:rPr>
              <a:t>sprijin</a:t>
            </a:r>
            <a:r>
              <a:rPr lang="ro-RO" sz="1600" dirty="0" smtClean="0">
                <a:solidFill>
                  <a:prstClr val="black"/>
                </a:solidFill>
                <a:latin typeface="Times New Roman" panose="02020603050405020304" pitchFamily="18" charset="0"/>
                <a:cs typeface="Times New Roman" panose="02020603050405020304" pitchFamily="18" charset="0"/>
              </a:rPr>
              <a:t>i</a:t>
            </a:r>
            <a:r>
              <a:rPr lang="vi-VN" sz="1600" dirty="0" smtClean="0">
                <a:solidFill>
                  <a:prstClr val="black"/>
                </a:solidFill>
                <a:latin typeface="Times New Roman" panose="02020603050405020304" pitchFamily="18" charset="0"/>
                <a:cs typeface="Times New Roman" panose="02020603050405020304" pitchFamily="18" charset="0"/>
              </a:rPr>
              <a:t> </a:t>
            </a:r>
            <a:r>
              <a:rPr lang="vi-VN" sz="1600" dirty="0">
                <a:solidFill>
                  <a:prstClr val="black"/>
                </a:solidFill>
                <a:latin typeface="Times New Roman" panose="02020603050405020304" pitchFamily="18" charset="0"/>
                <a:cs typeface="Times New Roman" panose="02020603050405020304" pitchFamily="18" charset="0"/>
              </a:rPr>
              <a:t>Agenda 2030 pentru dezvoltare durabilă, în special cu privire la capacitatea de adaptare la schimbările climatice, adaptarea, atenuarea și reducerea riscului de dezastre</a:t>
            </a:r>
            <a:r>
              <a:rPr lang="vi-VN" sz="1600" dirty="0" smtClean="0">
                <a:solidFill>
                  <a:prstClr val="black"/>
                </a:solidFill>
                <a:latin typeface="Times New Roman" panose="02020603050405020304" pitchFamily="18" charset="0"/>
                <a:cs typeface="Times New Roman" panose="02020603050405020304" pitchFamily="18" charset="0"/>
              </a:rPr>
              <a:t>.</a:t>
            </a:r>
            <a:endParaRPr lang="ro-RO" sz="1600" dirty="0" smtClean="0">
              <a:solidFill>
                <a:prstClr val="black"/>
              </a:solidFill>
              <a:latin typeface="Times New Roman" panose="02020603050405020304" pitchFamily="18" charset="0"/>
              <a:cs typeface="Times New Roman" panose="02020603050405020304" pitchFamily="18" charset="0"/>
            </a:endParaRPr>
          </a:p>
          <a:p>
            <a:r>
              <a:rPr lang="ro-RO" sz="1600" i="1" dirty="0" smtClean="0">
                <a:solidFill>
                  <a:prstClr val="black"/>
                </a:solidFill>
                <a:latin typeface="Times New Roman" panose="02020603050405020304" pitchFamily="18" charset="0"/>
                <a:cs typeface="Times New Roman" panose="02020603050405020304" pitchFamily="18" charset="0"/>
              </a:rPr>
              <a:t>Acțiuni de coordonare și suport</a:t>
            </a:r>
          </a:p>
        </p:txBody>
      </p:sp>
      <p:sp>
        <p:nvSpPr>
          <p:cNvPr id="7" name="Прямоугольник 6"/>
          <p:cNvSpPr/>
          <p:nvPr/>
        </p:nvSpPr>
        <p:spPr>
          <a:xfrm>
            <a:off x="2483768" y="5445224"/>
            <a:ext cx="3505062" cy="461665"/>
          </a:xfrm>
          <a:prstGeom prst="rect">
            <a:avLst/>
          </a:prstGeom>
        </p:spPr>
        <p:txBody>
          <a:bodyPr wrap="none">
            <a:spAutoFit/>
          </a:bodyPr>
          <a:lstStyle/>
          <a:p>
            <a:pPr>
              <a:spcBef>
                <a:spcPct val="20000"/>
              </a:spcBef>
            </a:pPr>
            <a:r>
              <a:rPr lang="ro-RO" sz="2400" b="1" dirty="0">
                <a:solidFill>
                  <a:prstClr val="black"/>
                </a:solidFill>
                <a:latin typeface="Times New Roman" panose="02020603050405020304" pitchFamily="18" charset="0"/>
                <a:cs typeface="Times New Roman" panose="02020603050405020304" pitchFamily="18" charset="0"/>
              </a:rPr>
              <a:t>Termen limită 07.03.2017</a:t>
            </a:r>
            <a:endParaRPr lang="en-US" sz="2400" b="1" dirty="0">
              <a:solidFill>
                <a:prstClr val="black"/>
              </a:solidFill>
            </a:endParaRPr>
          </a:p>
        </p:txBody>
      </p:sp>
      <p:sp>
        <p:nvSpPr>
          <p:cNvPr id="8" name="Загнутый угол 7"/>
          <p:cNvSpPr/>
          <p:nvPr/>
        </p:nvSpPr>
        <p:spPr>
          <a:xfrm>
            <a:off x="8249050" y="5117730"/>
            <a:ext cx="864096" cy="576064"/>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100%</a:t>
            </a:r>
            <a:endParaRPr lang="en-US" dirty="0"/>
          </a:p>
        </p:txBody>
      </p:sp>
    </p:spTree>
    <p:extLst>
      <p:ext uri="{BB962C8B-B14F-4D97-AF65-F5344CB8AC3E}">
        <p14:creationId xmlns:p14="http://schemas.microsoft.com/office/powerpoint/2010/main" val="1569905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549275"/>
            <a:ext cx="8748712" cy="1143000"/>
          </a:xfrm>
        </p:spPr>
        <p:txBody>
          <a:bodyPr rtlCol="0">
            <a:normAutofit fontScale="90000"/>
          </a:bodyPr>
          <a:lstStyle/>
          <a:p>
            <a:r>
              <a:rPr lang="en-US" b="1" dirty="0">
                <a:solidFill>
                  <a:srgbClr val="002060"/>
                </a:solidFill>
              </a:rPr>
              <a:t>O EUROP</a:t>
            </a:r>
            <a:r>
              <a:rPr lang="ro-RO" b="1" dirty="0">
                <a:solidFill>
                  <a:srgbClr val="002060"/>
                </a:solidFill>
              </a:rPr>
              <a:t>Ă CU EMISII DE CARBON JOASE</a:t>
            </a:r>
            <a:endParaRPr lang="en-US" b="1" dirty="0">
              <a:solidFill>
                <a:srgbClr val="002060"/>
              </a:solidFill>
            </a:endParaRPr>
          </a:p>
        </p:txBody>
      </p:sp>
      <p:sp>
        <p:nvSpPr>
          <p:cNvPr id="9219" name="Объект 2"/>
          <p:cNvSpPr>
            <a:spLocks noGrp="1"/>
          </p:cNvSpPr>
          <p:nvPr>
            <p:ph idx="1"/>
          </p:nvPr>
        </p:nvSpPr>
        <p:spPr>
          <a:xfrm>
            <a:off x="457200" y="1600200"/>
            <a:ext cx="5338763" cy="4348163"/>
          </a:xfrm>
        </p:spPr>
        <p:txBody>
          <a:bodyPr/>
          <a:lstStyle/>
          <a:p>
            <a:r>
              <a:rPr lang="ro-RO" altLang="en-US" dirty="0" smtClean="0">
                <a:solidFill>
                  <a:schemeClr val="tx2"/>
                </a:solidFill>
              </a:rPr>
              <a:t>De a aprofunda analiza posibilă și rentabilă a traiectorie ca Europa sa atingă obiectivele climatice pe temen mai lung;</a:t>
            </a:r>
          </a:p>
          <a:p>
            <a:r>
              <a:rPr lang="it-IT" altLang="en-US" dirty="0" smtClean="0">
                <a:solidFill>
                  <a:schemeClr val="tx2"/>
                </a:solidFill>
              </a:rPr>
              <a:t>maximizarea beneficiilor sociale și prosperitatea economică.</a:t>
            </a:r>
            <a:endParaRPr lang="en-US" altLang="en-US" dirty="0" smtClean="0">
              <a:solidFill>
                <a:schemeClr val="tx2"/>
              </a:solidFill>
            </a:endParaRP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r="39696"/>
          <a:stretch>
            <a:fillRect/>
          </a:stretch>
        </p:blipFill>
        <p:spPr bwMode="auto">
          <a:xfrm>
            <a:off x="5795963" y="3719513"/>
            <a:ext cx="2662237"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700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686800" cy="648072"/>
          </a:xfrm>
        </p:spPr>
        <p:txBody>
          <a:bodyPr>
            <a:normAutofit fontScale="90000"/>
          </a:bodyPr>
          <a:lstStyle/>
          <a:p>
            <a:r>
              <a:rPr lang="en-US" b="1" dirty="0">
                <a:solidFill>
                  <a:srgbClr val="002060"/>
                </a:solidFill>
              </a:rPr>
              <a:t>O EUROP</a:t>
            </a:r>
            <a:r>
              <a:rPr lang="ro-RO" b="1" dirty="0">
                <a:solidFill>
                  <a:srgbClr val="002060"/>
                </a:solidFill>
              </a:rPr>
              <a:t>Ă CU EMISII DE CARBON JOASE</a:t>
            </a:r>
            <a:endParaRPr lang="en-US" dirty="0"/>
          </a:p>
        </p:txBody>
      </p:sp>
      <p:sp>
        <p:nvSpPr>
          <p:cNvPr id="3" name="Текст 2"/>
          <p:cNvSpPr>
            <a:spLocks noGrp="1"/>
          </p:cNvSpPr>
          <p:nvPr>
            <p:ph type="body" idx="1"/>
          </p:nvPr>
        </p:nvSpPr>
        <p:spPr>
          <a:xfrm>
            <a:off x="463674" y="1124744"/>
            <a:ext cx="4040188" cy="1266155"/>
          </a:xfrm>
        </p:spPr>
        <p:txBody>
          <a:bodyPr>
            <a:noAutofit/>
          </a:bodyPr>
          <a:lstStyle/>
          <a:p>
            <a:r>
              <a:rPr lang="en-US" sz="2000" spc="-5" dirty="0" smtClean="0">
                <a:solidFill>
                  <a:srgbClr val="7030A0"/>
                </a:solidFill>
                <a:latin typeface="Times New Roman" panose="02020603050405020304" pitchFamily="18" charset="0"/>
                <a:cs typeface="Times New Roman" panose="02020603050405020304" pitchFamily="18" charset="0"/>
              </a:rPr>
              <a:t>SC5-0</a:t>
            </a:r>
            <a:r>
              <a:rPr lang="ro-RO" sz="2000" spc="-5" dirty="0" smtClean="0">
                <a:solidFill>
                  <a:srgbClr val="7030A0"/>
                </a:solidFill>
                <a:latin typeface="Times New Roman" panose="02020603050405020304" pitchFamily="18" charset="0"/>
                <a:cs typeface="Times New Roman" panose="02020603050405020304" pitchFamily="18" charset="0"/>
              </a:rPr>
              <a:t>6</a:t>
            </a:r>
            <a:r>
              <a:rPr lang="en-US" sz="2000" spc="-5" dirty="0" smtClean="0">
                <a:solidFill>
                  <a:srgbClr val="7030A0"/>
                </a:solidFill>
                <a:latin typeface="Times New Roman" panose="02020603050405020304" pitchFamily="18" charset="0"/>
                <a:cs typeface="Times New Roman" panose="02020603050405020304" pitchFamily="18" charset="0"/>
              </a:rPr>
              <a:t>-2017</a:t>
            </a:r>
            <a:r>
              <a:rPr lang="ro-RO" sz="2000" spc="-5" dirty="0" smtClean="0">
                <a:solidFill>
                  <a:srgbClr val="7030A0"/>
                </a:solidFill>
                <a:latin typeface="Times New Roman" panose="02020603050405020304" pitchFamily="18" charset="0"/>
                <a:cs typeface="Times New Roman" panose="02020603050405020304" pitchFamily="18" charset="0"/>
              </a:rPr>
              <a:t>: </a:t>
            </a:r>
            <a:r>
              <a:rPr lang="ro-RO" sz="2000" dirty="0">
                <a:solidFill>
                  <a:srgbClr val="7030A0"/>
                </a:solidFill>
                <a:latin typeface="Times New Roman" panose="02020603050405020304" pitchFamily="18" charset="0"/>
                <a:cs typeface="Times New Roman" panose="02020603050405020304" pitchFamily="18" charset="0"/>
              </a:rPr>
              <a:t> </a:t>
            </a:r>
            <a:r>
              <a:rPr lang="ro-RO" sz="2000" dirty="0" smtClean="0">
                <a:solidFill>
                  <a:srgbClr val="7030A0"/>
                </a:solidFill>
                <a:latin typeface="Times New Roman" panose="02020603050405020304" pitchFamily="18" charset="0"/>
                <a:cs typeface="Times New Roman" panose="02020603050405020304" pitchFamily="18" charset="0"/>
              </a:rPr>
              <a:t>Căile spre </a:t>
            </a:r>
            <a:r>
              <a:rPr lang="vi-VN" sz="2000" dirty="0" smtClean="0">
                <a:solidFill>
                  <a:srgbClr val="7030A0"/>
                </a:solidFill>
                <a:latin typeface="Times New Roman" panose="02020603050405020304" pitchFamily="18" charset="0"/>
                <a:cs typeface="Times New Roman" panose="02020603050405020304" pitchFamily="18" charset="0"/>
              </a:rPr>
              <a:t>decarbonizarea </a:t>
            </a:r>
            <a:r>
              <a:rPr lang="vi-VN" sz="2000" dirty="0">
                <a:solidFill>
                  <a:srgbClr val="7030A0"/>
                </a:solidFill>
                <a:latin typeface="Times New Roman" panose="02020603050405020304" pitchFamily="18" charset="0"/>
                <a:cs typeface="Times New Roman" panose="02020603050405020304" pitchFamily="18" charset="0"/>
              </a:rPr>
              <a:t>și capacitatea de rezistență a economiei europene în perioada 2030-2050</a:t>
            </a:r>
          </a:p>
        </p:txBody>
      </p:sp>
      <p:sp>
        <p:nvSpPr>
          <p:cNvPr id="4" name="Объект 3"/>
          <p:cNvSpPr>
            <a:spLocks noGrp="1"/>
          </p:cNvSpPr>
          <p:nvPr>
            <p:ph sz="half" idx="2"/>
          </p:nvPr>
        </p:nvSpPr>
        <p:spPr>
          <a:xfrm>
            <a:off x="457200" y="2348880"/>
            <a:ext cx="4040188" cy="3300514"/>
          </a:xfrm>
        </p:spPr>
        <p:txBody>
          <a:bodyPr>
            <a:noAutofit/>
          </a:bodyPr>
          <a:lstStyle/>
          <a:p>
            <a:endParaRPr lang="ro-RO" sz="1800" dirty="0" smtClean="0">
              <a:solidFill>
                <a:prstClr val="black"/>
              </a:solidFill>
              <a:latin typeface="Times New Roman" panose="02020603050405020304" pitchFamily="18" charset="0"/>
              <a:cs typeface="Times New Roman" panose="02020603050405020304" pitchFamily="18" charset="0"/>
            </a:endParaRPr>
          </a:p>
          <a:p>
            <a:r>
              <a:rPr lang="vi-VN" sz="1800" dirty="0" smtClean="0">
                <a:solidFill>
                  <a:prstClr val="black"/>
                </a:solidFill>
                <a:latin typeface="Times New Roman" panose="02020603050405020304" pitchFamily="18" charset="0"/>
                <a:cs typeface="Times New Roman" panose="02020603050405020304" pitchFamily="18" charset="0"/>
              </a:rPr>
              <a:t>să </a:t>
            </a:r>
            <a:r>
              <a:rPr lang="vi-VN" sz="1800" dirty="0">
                <a:solidFill>
                  <a:prstClr val="black"/>
                </a:solidFill>
                <a:latin typeface="Times New Roman" panose="02020603050405020304" pitchFamily="18" charset="0"/>
                <a:cs typeface="Times New Roman" panose="02020603050405020304" pitchFamily="18" charset="0"/>
              </a:rPr>
              <a:t>se dezvolte în continuare instrumente de </a:t>
            </a:r>
            <a:r>
              <a:rPr lang="vi-VN" sz="1800" dirty="0" smtClean="0">
                <a:solidFill>
                  <a:prstClr val="black"/>
                </a:solidFill>
                <a:latin typeface="Times New Roman" panose="02020603050405020304" pitchFamily="18" charset="0"/>
                <a:cs typeface="Times New Roman" panose="02020603050405020304" pitchFamily="18" charset="0"/>
              </a:rPr>
              <a:t>modelare</a:t>
            </a:r>
            <a:r>
              <a:rPr lang="ro-RO" sz="1800" dirty="0" smtClean="0">
                <a:solidFill>
                  <a:prstClr val="black"/>
                </a:solidFill>
                <a:latin typeface="Times New Roman" panose="02020603050405020304" pitchFamily="18" charset="0"/>
                <a:cs typeface="Times New Roman" panose="02020603050405020304" pitchFamily="18" charset="0"/>
              </a:rPr>
              <a:t> </a:t>
            </a:r>
            <a:r>
              <a:rPr lang="it-IT" sz="1800" dirty="0">
                <a:solidFill>
                  <a:prstClr val="black"/>
                </a:solidFill>
                <a:latin typeface="Times New Roman" panose="02020603050405020304" pitchFamily="18" charset="0"/>
                <a:cs typeface="Times New Roman" panose="02020603050405020304" pitchFamily="18" charset="0"/>
              </a:rPr>
              <a:t> asociate posibilelor consecințe ale schimbărilor </a:t>
            </a:r>
            <a:r>
              <a:rPr lang="it-IT" sz="1800" dirty="0" smtClean="0">
                <a:solidFill>
                  <a:prstClr val="black"/>
                </a:solidFill>
                <a:latin typeface="Times New Roman" panose="02020603050405020304" pitchFamily="18" charset="0"/>
                <a:cs typeface="Times New Roman" panose="02020603050405020304" pitchFamily="18" charset="0"/>
              </a:rPr>
              <a:t>climatice</a:t>
            </a:r>
            <a:r>
              <a:rPr lang="ro-RO" sz="1800" dirty="0" smtClean="0">
                <a:solidFill>
                  <a:prstClr val="black"/>
                </a:solidFill>
                <a:latin typeface="Times New Roman" panose="02020603050405020304" pitchFamily="18" charset="0"/>
                <a:cs typeface="Times New Roman" panose="02020603050405020304" pitchFamily="18" charset="0"/>
              </a:rPr>
              <a:t>;</a:t>
            </a:r>
          </a:p>
          <a:p>
            <a:r>
              <a:rPr lang="ro-RO" sz="1800" dirty="0">
                <a:solidFill>
                  <a:prstClr val="black"/>
                </a:solidFill>
                <a:latin typeface="Times New Roman" panose="02020603050405020304" pitchFamily="18" charset="0"/>
                <a:cs typeface="Times New Roman" panose="02020603050405020304" pitchFamily="18" charset="0"/>
              </a:rPr>
              <a:t>evoluția metodologiilor în domeniul științei fizice, evaluarea riscurilor și economie</a:t>
            </a:r>
            <a:endParaRPr lang="ro-RO" sz="1800" dirty="0" smtClean="0">
              <a:solidFill>
                <a:prstClr val="black"/>
              </a:solidFill>
              <a:latin typeface="Times New Roman" panose="02020603050405020304" pitchFamily="18" charset="0"/>
              <a:cs typeface="Times New Roman" panose="02020603050405020304" pitchFamily="18" charset="0"/>
            </a:endParaRPr>
          </a:p>
          <a:p>
            <a:r>
              <a:rPr lang="vi-VN" sz="1800" dirty="0">
                <a:solidFill>
                  <a:prstClr val="black"/>
                </a:solidFill>
                <a:latin typeface="Times New Roman" panose="02020603050405020304" pitchFamily="18" charset="0"/>
                <a:cs typeface="Times New Roman" panose="02020603050405020304" pitchFamily="18" charset="0"/>
              </a:rPr>
              <a:t>metodologii </a:t>
            </a:r>
            <a:r>
              <a:rPr lang="vi-VN" sz="1800" dirty="0" smtClean="0">
                <a:solidFill>
                  <a:prstClr val="black"/>
                </a:solidFill>
                <a:latin typeface="Times New Roman" panose="02020603050405020304" pitchFamily="18" charset="0"/>
                <a:cs typeface="Times New Roman" panose="02020603050405020304" pitchFamily="18" charset="0"/>
              </a:rPr>
              <a:t>îmbunătățite</a:t>
            </a:r>
            <a:r>
              <a:rPr lang="ro-RO" sz="1800" dirty="0" smtClean="0">
                <a:solidFill>
                  <a:prstClr val="black"/>
                </a:solidFill>
                <a:latin typeface="Times New Roman" panose="02020603050405020304" pitchFamily="18" charset="0"/>
                <a:cs typeface="Times New Roman" panose="02020603050405020304" pitchFamily="18" charset="0"/>
              </a:rPr>
              <a:t> la diferite niveluri. </a:t>
            </a:r>
          </a:p>
          <a:p>
            <a:r>
              <a:rPr lang="ro-RO" sz="1800" i="1" dirty="0" smtClean="0">
                <a:solidFill>
                  <a:prstClr val="black"/>
                </a:solidFill>
                <a:latin typeface="Times New Roman" panose="02020603050405020304" pitchFamily="18" charset="0"/>
                <a:cs typeface="Times New Roman" panose="02020603050405020304" pitchFamily="18" charset="0"/>
              </a:rPr>
              <a:t>Acţiuni </a:t>
            </a:r>
            <a:r>
              <a:rPr lang="ro-RO" sz="1800" i="1" dirty="0">
                <a:solidFill>
                  <a:prstClr val="black"/>
                </a:solidFill>
                <a:latin typeface="Times New Roman" panose="02020603050405020304" pitchFamily="18" charset="0"/>
                <a:cs typeface="Times New Roman" panose="02020603050405020304" pitchFamily="18" charset="0"/>
              </a:rPr>
              <a:t>de cercetare şi inovare</a:t>
            </a:r>
          </a:p>
          <a:p>
            <a:endParaRPr lang="en-US" sz="1800" dirty="0"/>
          </a:p>
        </p:txBody>
      </p:sp>
      <p:sp>
        <p:nvSpPr>
          <p:cNvPr id="5" name="Текст 4"/>
          <p:cNvSpPr>
            <a:spLocks noGrp="1"/>
          </p:cNvSpPr>
          <p:nvPr>
            <p:ph type="body" sz="quarter" idx="3"/>
          </p:nvPr>
        </p:nvSpPr>
        <p:spPr>
          <a:xfrm>
            <a:off x="4630376" y="980728"/>
            <a:ext cx="4498975" cy="1152128"/>
          </a:xfrm>
        </p:spPr>
        <p:txBody>
          <a:bodyPr>
            <a:noAutofit/>
          </a:bodyPr>
          <a:lstStyle/>
          <a:p>
            <a:r>
              <a:rPr lang="en-US" sz="2000" spc="-5" dirty="0" smtClean="0">
                <a:solidFill>
                  <a:srgbClr val="7030A0"/>
                </a:solidFill>
                <a:latin typeface="Times New Roman" panose="02020603050405020304" pitchFamily="18" charset="0"/>
                <a:cs typeface="Times New Roman" panose="02020603050405020304" pitchFamily="18" charset="0"/>
              </a:rPr>
              <a:t>SC5-</a:t>
            </a:r>
            <a:r>
              <a:rPr lang="ro-RO" sz="2000" spc="-5" dirty="0" smtClean="0">
                <a:solidFill>
                  <a:srgbClr val="7030A0"/>
                </a:solidFill>
                <a:latin typeface="Times New Roman" panose="02020603050405020304" pitchFamily="18" charset="0"/>
                <a:cs typeface="Times New Roman" panose="02020603050405020304" pitchFamily="18" charset="0"/>
              </a:rPr>
              <a:t>07</a:t>
            </a:r>
            <a:r>
              <a:rPr lang="en-US" sz="2000" spc="-5" dirty="0" smtClean="0">
                <a:solidFill>
                  <a:srgbClr val="7030A0"/>
                </a:solidFill>
                <a:latin typeface="Times New Roman" panose="02020603050405020304" pitchFamily="18" charset="0"/>
                <a:cs typeface="Times New Roman" panose="02020603050405020304" pitchFamily="18" charset="0"/>
              </a:rPr>
              <a:t>-2017:</a:t>
            </a:r>
            <a:r>
              <a:rPr lang="ro-RO" sz="2000" spc="-5" dirty="0" smtClean="0">
                <a:solidFill>
                  <a:srgbClr val="7030A0"/>
                </a:solidFill>
                <a:latin typeface="Times New Roman" panose="02020603050405020304" pitchFamily="18" charset="0"/>
                <a:cs typeface="Times New Roman" panose="02020603050405020304" pitchFamily="18" charset="0"/>
              </a:rPr>
              <a:t> </a:t>
            </a:r>
            <a:r>
              <a:rPr lang="ro-RO" sz="2000" spc="-5" dirty="0">
                <a:solidFill>
                  <a:srgbClr val="7030A0"/>
                </a:solidFill>
              </a:rPr>
              <a:t>Coordonarea şi suportul acţiunilor de cercetare şi in</a:t>
            </a:r>
            <a:r>
              <a:rPr lang="en-US" sz="2000" spc="-5" dirty="0">
                <a:solidFill>
                  <a:srgbClr val="7030A0"/>
                </a:solidFill>
              </a:rPr>
              <a:t>o</a:t>
            </a:r>
            <a:r>
              <a:rPr lang="ro-RO" sz="2000" spc="-5" dirty="0">
                <a:solidFill>
                  <a:srgbClr val="7030A0"/>
                </a:solidFill>
              </a:rPr>
              <a:t>vare în decarbonizarea economiei </a:t>
            </a:r>
            <a:r>
              <a:rPr lang="ro-RO" sz="2000" spc="-5" dirty="0" smtClean="0">
                <a:solidFill>
                  <a:srgbClr val="7030A0"/>
                </a:solidFill>
              </a:rPr>
              <a:t>UE</a:t>
            </a:r>
            <a:endParaRPr lang="en-US" sz="2000" spc="-5" dirty="0">
              <a:solidFill>
                <a:srgbClr val="7030A0"/>
              </a:solidFill>
            </a:endParaRPr>
          </a:p>
        </p:txBody>
      </p:sp>
      <p:sp>
        <p:nvSpPr>
          <p:cNvPr id="6" name="Объект 5"/>
          <p:cNvSpPr>
            <a:spLocks noGrp="1"/>
          </p:cNvSpPr>
          <p:nvPr>
            <p:ph sz="quarter" idx="4"/>
          </p:nvPr>
        </p:nvSpPr>
        <p:spPr>
          <a:xfrm>
            <a:off x="4645025" y="1988840"/>
            <a:ext cx="4391471" cy="3687215"/>
          </a:xfrm>
        </p:spPr>
        <p:txBody>
          <a:bodyPr>
            <a:noAutofit/>
          </a:bodyPr>
          <a:lstStyle/>
          <a:p>
            <a:r>
              <a:rPr lang="ro-RO" sz="1800" dirty="0" smtClean="0">
                <a:latin typeface="Times New Roman" panose="02020603050405020304" pitchFamily="18" charset="0"/>
                <a:cs typeface="Times New Roman" panose="02020603050405020304" pitchFamily="18" charset="0"/>
              </a:rPr>
              <a:t>Crearea unei rețele de </a:t>
            </a:r>
            <a:r>
              <a:rPr lang="ro-RO" sz="1800" dirty="0">
                <a:latin typeface="Times New Roman" panose="02020603050405020304" pitchFamily="18" charset="0"/>
                <a:cs typeface="Times New Roman" panose="02020603050405020304" pitchFamily="18" charset="0"/>
              </a:rPr>
              <a:t>cercetători lideri şi proiecte de cercetare relevante în domeniul strategiilor UE de decarbonizăre, contribuind la definirea situațiilor științifice solide și acoperirea </a:t>
            </a:r>
            <a:r>
              <a:rPr lang="ro-RO" sz="1800" dirty="0" smtClean="0">
                <a:latin typeface="Times New Roman" panose="02020603050405020304" pitchFamily="18" charset="0"/>
                <a:cs typeface="Times New Roman" panose="02020603050405020304" pitchFamily="18" charset="0"/>
              </a:rPr>
              <a:t>lacunelor.</a:t>
            </a:r>
          </a:p>
          <a:p>
            <a:r>
              <a:rPr lang="ro-RO" sz="1800" dirty="0" smtClean="0">
                <a:latin typeface="Times New Roman" panose="02020603050405020304" pitchFamily="18" charset="0"/>
                <a:cs typeface="Times New Roman" panose="02020603050405020304" pitchFamily="18" charset="0"/>
              </a:rPr>
              <a:t>stabilirea </a:t>
            </a:r>
            <a:r>
              <a:rPr lang="ro-RO" sz="1800" dirty="0">
                <a:latin typeface="Times New Roman" panose="02020603050405020304" pitchFamily="18" charset="0"/>
                <a:cs typeface="Times New Roman" panose="02020603050405020304" pitchFamily="18" charset="0"/>
              </a:rPr>
              <a:t>conexiuni cu elaboratorii politicilor şi grupuri interesate la nivel UE, naţional şi regional, pentru a informa procesele politice şi de afaceri şi de porni feedbackuri</a:t>
            </a:r>
            <a:r>
              <a:rPr lang="ro-RO" sz="1800" dirty="0" smtClean="0">
                <a:latin typeface="Times New Roman" panose="02020603050405020304" pitchFamily="18" charset="0"/>
                <a:cs typeface="Times New Roman" panose="02020603050405020304" pitchFamily="18" charset="0"/>
              </a:rPr>
              <a:t>.</a:t>
            </a:r>
            <a:endParaRPr lang="ro-RO" sz="1800" i="1" dirty="0" smtClean="0">
              <a:solidFill>
                <a:prstClr val="black"/>
              </a:solidFill>
              <a:latin typeface="Times New Roman" panose="02020603050405020304" pitchFamily="18" charset="0"/>
              <a:cs typeface="Times New Roman" panose="02020603050405020304" pitchFamily="18" charset="0"/>
            </a:endParaRPr>
          </a:p>
          <a:p>
            <a:r>
              <a:rPr lang="ro-RO" sz="1600" i="1" dirty="0" smtClean="0">
                <a:solidFill>
                  <a:prstClr val="black"/>
                </a:solidFill>
                <a:latin typeface="Times New Roman" panose="02020603050405020304" pitchFamily="18" charset="0"/>
                <a:cs typeface="Times New Roman" panose="02020603050405020304" pitchFamily="18" charset="0"/>
              </a:rPr>
              <a:t>Acțiuni de coordonare și suport</a:t>
            </a:r>
          </a:p>
        </p:txBody>
      </p:sp>
      <p:sp>
        <p:nvSpPr>
          <p:cNvPr id="7" name="Прямоугольник 6"/>
          <p:cNvSpPr/>
          <p:nvPr/>
        </p:nvSpPr>
        <p:spPr>
          <a:xfrm>
            <a:off x="2843808" y="5649394"/>
            <a:ext cx="3505062" cy="461665"/>
          </a:xfrm>
          <a:prstGeom prst="rect">
            <a:avLst/>
          </a:prstGeom>
        </p:spPr>
        <p:txBody>
          <a:bodyPr wrap="none">
            <a:spAutoFit/>
          </a:bodyPr>
          <a:lstStyle/>
          <a:p>
            <a:pPr>
              <a:spcBef>
                <a:spcPct val="20000"/>
              </a:spcBef>
            </a:pPr>
            <a:r>
              <a:rPr lang="ro-RO" sz="2400" b="1" dirty="0">
                <a:solidFill>
                  <a:prstClr val="black"/>
                </a:solidFill>
                <a:latin typeface="Times New Roman" panose="02020603050405020304" pitchFamily="18" charset="0"/>
                <a:cs typeface="Times New Roman" panose="02020603050405020304" pitchFamily="18" charset="0"/>
              </a:rPr>
              <a:t>Termen limită 07.03.2017</a:t>
            </a:r>
            <a:endParaRPr lang="en-US" sz="2400" b="1" dirty="0">
              <a:solidFill>
                <a:prstClr val="black"/>
              </a:solidFill>
            </a:endParaRPr>
          </a:p>
        </p:txBody>
      </p:sp>
      <p:sp>
        <p:nvSpPr>
          <p:cNvPr id="8" name="Загнутый угол 7"/>
          <p:cNvSpPr/>
          <p:nvPr/>
        </p:nvSpPr>
        <p:spPr>
          <a:xfrm>
            <a:off x="8015584" y="5304162"/>
            <a:ext cx="864096" cy="576064"/>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100%</a:t>
            </a:r>
            <a:endParaRPr lang="en-US" dirty="0"/>
          </a:p>
        </p:txBody>
      </p:sp>
    </p:spTree>
    <p:extLst>
      <p:ext uri="{BB962C8B-B14F-4D97-AF65-F5344CB8AC3E}">
        <p14:creationId xmlns:p14="http://schemas.microsoft.com/office/powerpoint/2010/main" val="1831294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2856</TotalTime>
  <Words>1432</Words>
  <Application>Microsoft Office PowerPoint</Application>
  <PresentationFormat>On-screen Show (4:3)</PresentationFormat>
  <Paragraphs>174</Paragraphs>
  <Slides>20</Slides>
  <Notes>0</Notes>
  <HiddenSlides>0</HiddenSlides>
  <MMClips>0</MMClips>
  <ScaleCrop>false</ScaleCrop>
  <HeadingPairs>
    <vt:vector size="4" baseType="variant">
      <vt:variant>
        <vt:lpstr>Theme</vt:lpstr>
      </vt:variant>
      <vt:variant>
        <vt:i4>6</vt:i4>
      </vt:variant>
      <vt:variant>
        <vt:lpstr>Slide Titles</vt:lpstr>
      </vt:variant>
      <vt:variant>
        <vt:i4>20</vt:i4>
      </vt:variant>
    </vt:vector>
  </HeadingPairs>
  <TitlesOfParts>
    <vt:vector size="26" baseType="lpstr">
      <vt:lpstr>Тема Office</vt:lpstr>
      <vt:lpstr>1_Тема Office</vt:lpstr>
      <vt:lpstr>2_Тема Office</vt:lpstr>
      <vt:lpstr>3_Тема Office</vt:lpstr>
      <vt:lpstr>4_Тема Office</vt:lpstr>
      <vt:lpstr>5_Тема Office</vt:lpstr>
      <vt:lpstr>Oportunităţile în Programul Cadru de Cercetare-Inovare ORIZONT 2020 (2016-2017)   SC5: Combaterea schimbărilor climatice, utilizarea eficientă a resurselor și materiilor prime</vt:lpstr>
      <vt:lpstr>PowerPoint Presentation</vt:lpstr>
      <vt:lpstr>SC 5: focusat pentru 2016-2017</vt:lpstr>
      <vt:lpstr>PowerPoint Presentation</vt:lpstr>
      <vt:lpstr> Servicii climatice </vt:lpstr>
      <vt:lpstr>Servicii climatice</vt:lpstr>
      <vt:lpstr>Servicii climatice</vt:lpstr>
      <vt:lpstr>O EUROPĂ CU EMISII DE CARBON JOASE</vt:lpstr>
      <vt:lpstr>O EUROPĂ CU EMISII DE CARBON JOASE</vt:lpstr>
      <vt:lpstr>SOLUȚII BAZATE PE NATURĂ PENTRU REZILIENȚĂ TERITORIALĂ</vt:lpstr>
      <vt:lpstr>  SC5-08-2017: Demonstrație  pe  scară  largă  a  soluțiilor  bazate  pe  natură  pentru reducerea  riscului  hidrometeorologic </vt:lpstr>
      <vt:lpstr> Observarea Terrei</vt:lpstr>
      <vt:lpstr>Observarea Terrei</vt:lpstr>
      <vt:lpstr>APA</vt:lpstr>
      <vt:lpstr>APA</vt:lpstr>
      <vt:lpstr>Materii prime</vt:lpstr>
      <vt:lpstr>Materii prime</vt:lpstr>
      <vt:lpstr>PowerPoint Presentation</vt:lpstr>
      <vt:lpstr>PowerPoint Presentation</vt:lpstr>
      <vt:lpstr>  Mulțumim pentru atenție!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Elizaveta</dc:creator>
  <cp:lastModifiedBy>Silvia</cp:lastModifiedBy>
  <cp:revision>157</cp:revision>
  <dcterms:created xsi:type="dcterms:W3CDTF">2015-03-23T11:40:54Z</dcterms:created>
  <dcterms:modified xsi:type="dcterms:W3CDTF">2016-11-10T11:15:49Z</dcterms:modified>
</cp:coreProperties>
</file>