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0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265" r:id="rId11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69" autoAdjust="0"/>
  </p:normalViewPr>
  <p:slideViewPr>
    <p:cSldViewPr>
      <p:cViewPr varScale="1">
        <p:scale>
          <a:sx n="92" d="100"/>
          <a:sy n="92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452D3-ABBC-4CF0-9621-AAAC944BD4C2}" type="datetimeFigureOut">
              <a:rPr lang="en-US" smtClean="0"/>
              <a:t>11/9/2016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DC095-96F3-4847-B1C0-FB139F62802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3300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C095-96F3-4847-B1C0-FB139F628022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1104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89850-FA76-4107-A868-B238A171E773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EDC1-371E-4E97-95C1-C424212C52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zamsa@h2020.m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2020.md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2020.md/" TargetMode="External"/><Relationship Id="rId2" Type="http://schemas.openxmlformats.org/officeDocument/2006/relationships/hyperlink" Target="mailto:elena.zamsa@h2020.m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568952" cy="2714644"/>
          </a:xfrm>
        </p:spPr>
        <p:txBody>
          <a:bodyPr>
            <a:normAutofit/>
          </a:bodyPr>
          <a:lstStyle/>
          <a:p>
            <a:r>
              <a:rPr lang="ro-RO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 2020 WIDENING programme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/>
              <a:t>H2020-Răspândirea </a:t>
            </a:r>
            <a:r>
              <a:rPr lang="en-US" sz="4000" b="1" dirty="0" err="1"/>
              <a:t>excelenței</a:t>
            </a:r>
            <a:r>
              <a:rPr lang="en-US" sz="4000" b="1" dirty="0"/>
              <a:t> </a:t>
            </a:r>
            <a:r>
              <a:rPr lang="en-US" sz="4000" b="1" dirty="0" err="1"/>
              <a:t>și</a:t>
            </a:r>
            <a:r>
              <a:rPr lang="en-US" sz="4000" b="1" dirty="0"/>
              <a:t> </a:t>
            </a:r>
            <a:r>
              <a:rPr lang="en-US" sz="4000" b="1" dirty="0" err="1"/>
              <a:t>extinderea</a:t>
            </a:r>
            <a:r>
              <a:rPr lang="en-US" sz="4000" b="1" dirty="0"/>
              <a:t> </a:t>
            </a:r>
            <a:r>
              <a:rPr lang="en-US" sz="4000" b="1" dirty="0" err="1"/>
              <a:t>participării</a:t>
            </a:r>
            <a:endParaRPr lang="en-US" sz="4000" b="1" u="sng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286256"/>
            <a:ext cx="5517393" cy="1591016"/>
          </a:xfrm>
        </p:spPr>
        <p:txBody>
          <a:bodyPr>
            <a:noAutofit/>
          </a:bodyPr>
          <a:lstStyle/>
          <a:p>
            <a:pPr algn="r"/>
            <a:r>
              <a:rPr lang="en-US" sz="1600" b="1" u="sng" dirty="0" smtClean="0">
                <a:solidFill>
                  <a:schemeClr val="tx1"/>
                </a:solidFill>
              </a:rPr>
              <a:t>Elena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Zam</a:t>
            </a:r>
            <a:r>
              <a:rPr lang="en-US" sz="1600" b="1" u="sng" dirty="0" err="1">
                <a:solidFill>
                  <a:schemeClr val="tx1"/>
                </a:solidFill>
              </a:rPr>
              <a:t>s</a:t>
            </a:r>
            <a:r>
              <a:rPr lang="ro-RO" sz="1600" b="1" u="sng" dirty="0" smtClean="0">
                <a:solidFill>
                  <a:schemeClr val="tx1"/>
                </a:solidFill>
              </a:rPr>
              <a:t>a</a:t>
            </a:r>
            <a:endParaRPr lang="ro-RO" sz="1600" dirty="0">
              <a:solidFill>
                <a:schemeClr val="tx1"/>
              </a:solidFill>
            </a:endParaRPr>
          </a:p>
          <a:p>
            <a:pPr algn="l"/>
            <a:r>
              <a:rPr lang="ro-RO" sz="1400" dirty="0" smtClean="0">
                <a:solidFill>
                  <a:schemeClr val="tx1"/>
                </a:solidFill>
              </a:rPr>
              <a:t>                                                    </a:t>
            </a:r>
            <a:r>
              <a:rPr lang="ro-RO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National </a:t>
            </a:r>
            <a:r>
              <a:rPr lang="en-US" sz="1400" dirty="0">
                <a:solidFill>
                  <a:schemeClr val="tx1"/>
                </a:solidFill>
              </a:rPr>
              <a:t>Contact Point </a:t>
            </a:r>
            <a:r>
              <a:rPr lang="ro-RO" sz="1400" dirty="0" smtClean="0">
                <a:solidFill>
                  <a:schemeClr val="tx1"/>
                </a:solidFill>
              </a:rPr>
              <a:t>Network Coordinator</a:t>
            </a:r>
            <a:endParaRPr lang="en-US" sz="1400" dirty="0">
              <a:solidFill>
                <a:schemeClr val="tx1"/>
              </a:solidFill>
            </a:endParaRPr>
          </a:p>
          <a:p>
            <a:pPr algn="r"/>
            <a:r>
              <a:rPr lang="en-US" sz="1400" dirty="0">
                <a:solidFill>
                  <a:schemeClr val="tx1"/>
                </a:solidFill>
              </a:rPr>
              <a:t>H2020 Moldovan </a:t>
            </a:r>
            <a:r>
              <a:rPr lang="en-US" sz="1400" dirty="0" smtClean="0">
                <a:solidFill>
                  <a:schemeClr val="tx1"/>
                </a:solidFill>
              </a:rPr>
              <a:t>NCP Network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Tel</a:t>
            </a:r>
            <a:r>
              <a:rPr lang="en-US" sz="1400" dirty="0">
                <a:solidFill>
                  <a:schemeClr val="tx1"/>
                </a:solidFill>
              </a:rPr>
              <a:t>: +373 </a:t>
            </a:r>
            <a:r>
              <a:rPr lang="ro-RO" sz="1400" dirty="0" smtClean="0">
                <a:solidFill>
                  <a:schemeClr val="tx1"/>
                </a:solidFill>
              </a:rPr>
              <a:t>68135745</a:t>
            </a:r>
            <a:endParaRPr lang="ro-RO" sz="1400" dirty="0" smtClean="0">
              <a:solidFill>
                <a:schemeClr val="tx1"/>
              </a:solidFill>
            </a:endParaRP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e-mail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ro-RO" sz="1400" u="sng" dirty="0" smtClean="0">
                <a:solidFill>
                  <a:schemeClr val="tx1"/>
                </a:solidFill>
                <a:hlinkClick r:id="rId3"/>
              </a:rPr>
              <a:t>elena.zamsa@h2020.md</a:t>
            </a:r>
            <a:r>
              <a:rPr lang="ro-RO" sz="1400" u="sng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pPr algn="r"/>
            <a:r>
              <a:rPr lang="en-US" sz="1400" u="sng" dirty="0">
                <a:solidFill>
                  <a:schemeClr val="tx1"/>
                </a:solidFill>
                <a:hlinkClick r:id="rId4"/>
              </a:rPr>
              <a:t>www.h2020.md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314545" cy="12241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848123" y="5819138"/>
            <a:ext cx="660913" cy="227309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47664" y="3540529"/>
            <a:ext cx="6453497" cy="1591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u="sng" dirty="0" smtClean="0"/>
              <a:t>Elena </a:t>
            </a:r>
            <a:r>
              <a:rPr lang="en-US" sz="1600" b="1" u="sng" dirty="0" err="1" smtClean="0"/>
              <a:t>Zams</a:t>
            </a:r>
            <a:r>
              <a:rPr lang="ro-RO" sz="1600" b="1" u="sng" dirty="0" smtClean="0"/>
              <a:t>a</a:t>
            </a:r>
            <a:endParaRPr lang="ro-RO" sz="1600" dirty="0" smtClean="0"/>
          </a:p>
          <a:p>
            <a:pPr marL="0" indent="0" algn="ctr">
              <a:buNone/>
            </a:pPr>
            <a:r>
              <a:rPr lang="ro-RO" sz="1400" dirty="0" smtClean="0"/>
              <a:t>   </a:t>
            </a:r>
            <a:r>
              <a:rPr lang="en-US" sz="1400" dirty="0" smtClean="0"/>
              <a:t>National Contact Point </a:t>
            </a:r>
            <a:r>
              <a:rPr lang="ro-RO" sz="1400" dirty="0" smtClean="0"/>
              <a:t>Network Coordinator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H2020 Moldovan NCP Network </a:t>
            </a:r>
          </a:p>
          <a:p>
            <a:pPr marL="0" indent="0" algn="ctr">
              <a:buNone/>
            </a:pPr>
            <a:r>
              <a:rPr lang="en-US" sz="1400" dirty="0" smtClean="0"/>
              <a:t> Tel: +373 </a:t>
            </a:r>
            <a:r>
              <a:rPr lang="ro-RO" sz="1400" dirty="0" smtClean="0"/>
              <a:t>68135745</a:t>
            </a:r>
          </a:p>
          <a:p>
            <a:pPr marL="0" indent="0" algn="ctr">
              <a:buNone/>
            </a:pPr>
            <a:r>
              <a:rPr lang="en-US" sz="1400" dirty="0" smtClean="0"/>
              <a:t>e-mail: </a:t>
            </a:r>
            <a:r>
              <a:rPr lang="ro-RO" sz="1400" u="sng" dirty="0" smtClean="0">
                <a:hlinkClick r:id="rId2"/>
              </a:rPr>
              <a:t>elena.zamsa@h2020.md</a:t>
            </a:r>
            <a:r>
              <a:rPr lang="ro-RO" sz="1400" u="sng" dirty="0" smtClean="0"/>
              <a:t> 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u="sng" dirty="0" smtClean="0">
                <a:hlinkClick r:id="rId3"/>
              </a:rPr>
              <a:t>www.h2020.md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545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9" y="672386"/>
            <a:ext cx="856895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/>
              <a:t>Horizon 2020 - Spreading Excellence and Widening Participation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9" y="1756261"/>
            <a:ext cx="8568951" cy="3400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Objective: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Enhancing economic growth and competitiveness in Low Research &amp; Innovation (R&amp;I) Performing Countries.</a:t>
            </a:r>
          </a:p>
          <a:p>
            <a:pPr>
              <a:spcBef>
                <a:spcPts val="600"/>
              </a:spcBef>
            </a:pP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Strengthening research </a:t>
            </a: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organizations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:</a:t>
            </a: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Facilitating access to networks and partnering opportunities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Providing technical assistance and expertise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Increasing efficiency of the national research and innovation systems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Improving Research &amp; Innovation policies</a:t>
            </a:r>
          </a:p>
          <a:p>
            <a:pPr>
              <a:spcBef>
                <a:spcPts val="600"/>
              </a:spcBef>
            </a:pP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FUNDING FOR 3-7 YEARS</a:t>
            </a:r>
          </a:p>
        </p:txBody>
      </p:sp>
    </p:spTree>
    <p:extLst>
      <p:ext uri="{BB962C8B-B14F-4D97-AF65-F5344CB8AC3E}">
        <p14:creationId xmlns:p14="http://schemas.microsoft.com/office/powerpoint/2010/main" val="16926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9" y="672386"/>
            <a:ext cx="856895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/>
              <a:t>Horizon 2020 - Spreading Excellence and Widening Participation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9" y="1724903"/>
            <a:ext cx="8568951" cy="321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Who can Benefit</a:t>
            </a: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?</a:t>
            </a: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endParaRPr lang="en-US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Member States (MS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), Associated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Countries (AC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)</a:t>
            </a: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endParaRPr lang="en-US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How </a:t>
            </a: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does it work?</a:t>
            </a: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Through cooperation with leading R&amp;I performing EU Member States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&amp; Associated Countries.</a:t>
            </a: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endParaRPr lang="en-US" b="0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Cooperation </a:t>
            </a: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is established through several actions</a:t>
            </a: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:</a:t>
            </a: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“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Teaming”, “ERA-Chairs”, “Twinning”, “COST”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 etc.</a:t>
            </a: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6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9" y="674112"/>
            <a:ext cx="856895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/>
              <a:t>Horizon 2020 - Spreading Excellence and Widening Participation - Topics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8" y="1788199"/>
            <a:ext cx="8568951" cy="38010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Teaming of excellent research institutions and low performing RDI </a:t>
            </a: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regions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… invest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in Europe’s research and innovation potential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through supporting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the creation of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new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(or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upgrading of existing)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Centers of Excellence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on the basis of partnerships with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internationally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leading institutions.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1433513" indent="-1433513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Twinning of research </a:t>
            </a: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institutions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…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aims to build on the huge potential of networking for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excellence through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knowledge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transfer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and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exchange of best practice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between research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institutions and leading partners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.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ERA </a:t>
            </a:r>
            <a:r>
              <a:rPr lang="en-US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chairs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…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will bring outstanding researchers to universities and other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research organizations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that </a:t>
            </a: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have</a:t>
            </a:r>
          </a:p>
          <a:p>
            <a:pPr marL="1433513" indent="-1433513" algn="just">
              <a:spcBef>
                <a:spcPts val="600"/>
              </a:spcBef>
              <a:buNone/>
              <a:tabLst>
                <a:tab pos="1433513" algn="l"/>
              </a:tabLst>
            </a:pPr>
            <a:r>
              <a:rPr lang="en-US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high </a:t>
            </a:r>
            <a:r>
              <a:rPr lang="en-US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potential for research excellence. </a:t>
            </a:r>
            <a:endParaRPr lang="en-US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98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8" y="620688"/>
            <a:ext cx="856895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/>
              <a:t>TEAMING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8" y="1268760"/>
            <a:ext cx="8568951" cy="466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Objective: </a:t>
            </a: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Establishing </a:t>
            </a: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a new Centre of Excellence or upgrading an existing one in low R&amp;I performing countries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Two </a:t>
            </a: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parties for Teaming 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A public or private institution of research and innovation excellence or a consortium of such institutions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A research </a:t>
            </a:r>
            <a:r>
              <a:rPr lang="en-US" sz="1400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organization </a:t>
            </a: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from a low R&amp;I performing Member State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Two </a:t>
            </a: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stages for Teaming 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Stage 1: Submitting a Business Plan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Demonstrating the potential of the future Centre, to develop new regional cluster formation, or connect effectively with an existing one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Describing prospects of the hosting country or region to support the initiative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Selected consortia will receive 12 month funding for further development of the plan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Funding: € 0.2 - 0.5 Million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Stage 2: Selecting consortia for 5-7 years funding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Grant for setting up the Centre of Excellence, to be complemented by substantial funding from national authorities.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Funding: € 15 Million</a:t>
            </a:r>
          </a:p>
        </p:txBody>
      </p:sp>
    </p:spTree>
    <p:extLst>
      <p:ext uri="{BB962C8B-B14F-4D97-AF65-F5344CB8AC3E}">
        <p14:creationId xmlns:p14="http://schemas.microsoft.com/office/powerpoint/2010/main" val="32055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8" y="620688"/>
            <a:ext cx="856895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/>
              <a:t>TWINNING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8" y="1268760"/>
            <a:ext cx="8568951" cy="218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Objective: </a:t>
            </a: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Grant </a:t>
            </a: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for mentorship of an institution in a low R&amp;I performing country, by internationally leading research institutions, in order to strengthen a defined field of research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Duration of grant: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3 years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Funding: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€ 1 Million</a:t>
            </a:r>
          </a:p>
        </p:txBody>
      </p:sp>
    </p:spTree>
    <p:extLst>
      <p:ext uri="{BB962C8B-B14F-4D97-AF65-F5344CB8AC3E}">
        <p14:creationId xmlns:p14="http://schemas.microsoft.com/office/powerpoint/2010/main" val="26606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8" y="620688"/>
            <a:ext cx="856895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 smtClean="0"/>
              <a:t>ERA-CHAIRS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8" y="1268760"/>
            <a:ext cx="8568951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Objective: </a:t>
            </a: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Grant </a:t>
            </a: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for hiring high quality personnel to implement structural changes necessary to achieve excellence on a sustainable basis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The grant covers: </a:t>
            </a: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the ERA Chair holder and a number of team members.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Who can apply?: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Universities and other eligible research </a:t>
            </a:r>
            <a:r>
              <a:rPr lang="en-US" sz="1400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organizations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Research areas: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Any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Duration of grant: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5 </a:t>
            </a:r>
            <a:r>
              <a:rPr lang="en-US" sz="1400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years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b="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Funding: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€ 2.5 Million</a:t>
            </a:r>
          </a:p>
        </p:txBody>
      </p:sp>
    </p:spTree>
    <p:extLst>
      <p:ext uri="{BB962C8B-B14F-4D97-AF65-F5344CB8AC3E}">
        <p14:creationId xmlns:p14="http://schemas.microsoft.com/office/powerpoint/2010/main" val="25106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8" y="620688"/>
            <a:ext cx="856895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 smtClean="0"/>
              <a:t>CALLS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8" y="1268760"/>
            <a:ext cx="8568951" cy="4078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Teaming</a:t>
            </a:r>
            <a:b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</a:b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~ € 270,00 Mio., 2 calls (2014, 2016 and ?)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WIDESPREAD-1-2014</a:t>
            </a: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: Teaming Phase 1 (17.09.2014 | € 11.85 Mio. 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WIDESPREAD-01-2016-2017: Teaming Phase 2 (30.08.2016 | € 89.53+45.47 Mio.)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WIDESPREAD-04-2017: Teaming Phase 1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(DEADLINE 15.11.2016 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| € 12.00 Mio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.)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	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Twinning</a:t>
            </a:r>
            <a:b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</a:b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~ € 100,00 Mio., 2 calls (2015, 2017 and ?)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H2020-TWINN-2015 (07.05.2015 | € 66.24 Mio.)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WIDESPREAD-05-2017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(Expected DEADLINE 15.11.2017 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| € 20.00 Mio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.)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ERA chairs</a:t>
            </a:r>
            <a:b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</a:b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~ € 270,00 Mio., 3 calls (2014, 2017 and ?)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b="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WIDESPREAD-2-2014 (15.10.2014 | € 33.60 Mio.)</a:t>
            </a:r>
          </a:p>
          <a:p>
            <a:pPr>
              <a:spcBef>
                <a:spcPts val="600"/>
              </a:spcBef>
              <a:tabLst>
                <a:tab pos="1433513" algn="l"/>
              </a:tabLst>
            </a:pPr>
            <a:r>
              <a:rPr lang="en-US" sz="14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WIDESPREAD-03-2017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(Expected DEADLINE 05 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October 2017 | € 33.91 Mio.)</a:t>
            </a:r>
          </a:p>
        </p:txBody>
      </p:sp>
    </p:spTree>
    <p:extLst>
      <p:ext uri="{BB962C8B-B14F-4D97-AF65-F5344CB8AC3E}">
        <p14:creationId xmlns:p14="http://schemas.microsoft.com/office/powerpoint/2010/main" val="26588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>
            <a:spLocks/>
          </p:cNvSpPr>
          <p:nvPr/>
        </p:nvSpPr>
        <p:spPr>
          <a:xfrm>
            <a:off x="323528" y="620688"/>
            <a:ext cx="856895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lvl="0" algn="ctr">
              <a:defRPr/>
            </a:pPr>
            <a:r>
              <a:rPr lang="en-US" sz="2400" b="1" dirty="0" smtClean="0"/>
              <a:t>Previous CALLS results</a:t>
            </a:r>
            <a:endParaRPr kumimoji="0" lang="ro-RO" sz="2400" b="1" i="0" u="none" strike="noStrike" kern="0" cap="none" spc="0" normalizeH="0" baseline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</p:txBody>
      </p:sp>
      <p:sp>
        <p:nvSpPr>
          <p:cNvPr id="22" name="object 6"/>
          <p:cNvSpPr txBox="1">
            <a:spLocks/>
          </p:cNvSpPr>
          <p:nvPr/>
        </p:nvSpPr>
        <p:spPr>
          <a:xfrm>
            <a:off x="323528" y="1268760"/>
            <a:ext cx="8568951" cy="34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Teaming</a:t>
            </a:r>
            <a:b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</a:br>
            <a:r>
              <a:rPr lang="en-US" sz="1400" dirty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	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endParaRPr lang="en-US" sz="1400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Twinning</a:t>
            </a:r>
            <a:b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</a:br>
            <a:endParaRPr lang="en-US" sz="1400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endParaRPr lang="en-US" sz="1400" dirty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endParaRPr lang="en-US" sz="1400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7 Proposals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1 Winner - Institute of Applied Physics</a:t>
            </a:r>
            <a:endParaRPr lang="en-US" sz="1400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endParaRPr lang="en-US" sz="1400" dirty="0" smtClean="0">
              <a:solidFill>
                <a:srgbClr val="333399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433513" algn="l"/>
              </a:tabLst>
            </a:pPr>
            <a: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  <a:t>ERA chairs</a:t>
            </a:r>
            <a:br>
              <a:rPr lang="en-US" sz="1400" dirty="0" smtClean="0">
                <a:solidFill>
                  <a:srgbClr val="333399"/>
                </a:solidFill>
                <a:latin typeface="Arial"/>
                <a:ea typeface="+mj-ea"/>
                <a:cs typeface="Arial"/>
              </a:rPr>
            </a:br>
            <a:endParaRPr lang="en-US" sz="1400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84784"/>
            <a:ext cx="7760881" cy="7254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2639287"/>
            <a:ext cx="7760881" cy="7254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56" y="4599138"/>
            <a:ext cx="7760881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469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Berlin Sans FB Demi</vt:lpstr>
      <vt:lpstr>Calibri</vt:lpstr>
      <vt:lpstr>Тема Office</vt:lpstr>
      <vt:lpstr>Horizon 2020 WIDENING programme  H2020-Răspândirea excelenței și extinderea participării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Elizaveta</dc:creator>
  <cp:lastModifiedBy>Elenika</cp:lastModifiedBy>
  <cp:revision>262</cp:revision>
  <dcterms:created xsi:type="dcterms:W3CDTF">2015-03-23T11:40:54Z</dcterms:created>
  <dcterms:modified xsi:type="dcterms:W3CDTF">2016-11-09T14:03:50Z</dcterms:modified>
</cp:coreProperties>
</file>